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80" r:id="rId4"/>
    <p:sldId id="304" r:id="rId5"/>
    <p:sldId id="281" r:id="rId6"/>
    <p:sldId id="283" r:id="rId7"/>
    <p:sldId id="261" r:id="rId8"/>
    <p:sldId id="260" r:id="rId9"/>
    <p:sldId id="262" r:id="rId10"/>
    <p:sldId id="263" r:id="rId11"/>
    <p:sldId id="264" r:id="rId12"/>
    <p:sldId id="265" r:id="rId13"/>
    <p:sldId id="297" r:id="rId14"/>
    <p:sldId id="266" r:id="rId15"/>
    <p:sldId id="267" r:id="rId16"/>
    <p:sldId id="268" r:id="rId17"/>
    <p:sldId id="269" r:id="rId18"/>
    <p:sldId id="284" r:id="rId19"/>
    <p:sldId id="286" r:id="rId20"/>
    <p:sldId id="287" r:id="rId21"/>
    <p:sldId id="305" r:id="rId22"/>
    <p:sldId id="306" r:id="rId23"/>
    <p:sldId id="30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308" r:id="rId34"/>
    <p:sldId id="309" r:id="rId35"/>
    <p:sldId id="298" r:id="rId36"/>
  </p:sldIdLst>
  <p:sldSz cx="9144000" cy="6858000" type="screen4x3"/>
  <p:notesSz cx="9144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gt" initials="K" lastIdx="0" clrIdx="0">
    <p:extLst>
      <p:ext uri="{19B8F6BF-5375-455C-9EA6-DF929625EA0E}">
        <p15:presenceInfo xmlns:p15="http://schemas.microsoft.com/office/powerpoint/2012/main" userId="Kg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5482" y="220218"/>
            <a:ext cx="7273035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33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590" y="1287272"/>
            <a:ext cx="8415655" cy="3262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838200"/>
            <a:ext cx="8220660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hu-HU" spc="-5" dirty="0" smtClean="0"/>
              <a:t>Játékelméleti megközelítés</a:t>
            </a:r>
            <a:r>
              <a:rPr lang="hu-HU" sz="3200" spc="-5" dirty="0" smtClean="0"/>
              <a:t/>
            </a:r>
            <a:br>
              <a:rPr lang="hu-HU" sz="3200" spc="-5" dirty="0" smtClean="0"/>
            </a:br>
            <a:r>
              <a:rPr lang="hu-HU" sz="3200" spc="-5" dirty="0"/>
              <a:t/>
            </a:r>
            <a:br>
              <a:rPr lang="hu-HU" sz="3200" spc="-5" dirty="0"/>
            </a:br>
            <a:r>
              <a:rPr lang="hu-HU" sz="3200" spc="-5" dirty="0" smtClean="0"/>
              <a:t/>
            </a:r>
            <a:br>
              <a:rPr lang="hu-HU" sz="3200" spc="-5" dirty="0" smtClean="0"/>
            </a:br>
            <a:r>
              <a:rPr lang="hu-HU" sz="3200" spc="-5" dirty="0" err="1" smtClean="0"/>
              <a:t>Oligopol</a:t>
            </a:r>
            <a:r>
              <a:rPr lang="hu-HU" sz="3200" spc="-5" dirty="0" smtClean="0"/>
              <a:t> piacok</a:t>
            </a:r>
            <a:endParaRPr 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534" y="391413"/>
            <a:ext cx="45104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Nash-egyensúly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300733"/>
            <a:ext cx="8465820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0970" indent="-342900">
              <a:lnSpc>
                <a:spcPct val="100000"/>
              </a:lnSpc>
              <a:spcBef>
                <a:spcPts val="100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Ha </a:t>
            </a:r>
            <a:r>
              <a:rPr sz="2400" dirty="0" smtClean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többi </a:t>
            </a:r>
            <a:r>
              <a:rPr sz="2400" spc="-10" dirty="0">
                <a:latin typeface="Verdana"/>
                <a:cs typeface="Verdana"/>
              </a:rPr>
              <a:t>játékos </a:t>
            </a:r>
            <a:r>
              <a:rPr sz="2400" dirty="0">
                <a:latin typeface="Verdana"/>
                <a:cs typeface="Verdana"/>
              </a:rPr>
              <a:t>adott  </a:t>
            </a:r>
            <a:r>
              <a:rPr sz="2400" spc="-5" dirty="0">
                <a:latin typeface="Verdana"/>
                <a:cs typeface="Verdana"/>
              </a:rPr>
              <a:t>stratégiája </a:t>
            </a:r>
            <a:r>
              <a:rPr sz="2400" dirty="0">
                <a:latin typeface="Verdana"/>
                <a:cs typeface="Verdana"/>
              </a:rPr>
              <a:t>mellett egy vállalat sem </a:t>
            </a:r>
            <a:r>
              <a:rPr sz="2400" spc="-5" dirty="0">
                <a:latin typeface="Verdana"/>
                <a:cs typeface="Verdana"/>
              </a:rPr>
              <a:t>érhet </a:t>
            </a:r>
            <a:r>
              <a:rPr sz="2400" dirty="0">
                <a:latin typeface="Verdana"/>
                <a:cs typeface="Verdana"/>
              </a:rPr>
              <a:t>el  </a:t>
            </a:r>
            <a:r>
              <a:rPr sz="2400" spc="-5" dirty="0">
                <a:latin typeface="Verdana"/>
                <a:cs typeface="Verdana"/>
              </a:rPr>
              <a:t>magasabb kifizetést </a:t>
            </a:r>
            <a:r>
              <a:rPr sz="2400" dirty="0">
                <a:latin typeface="Verdana"/>
                <a:cs typeface="Verdana"/>
              </a:rPr>
              <a:t>egy másik stratégiát</a:t>
            </a:r>
            <a:r>
              <a:rPr sz="2400" spc="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választva.</a:t>
            </a:r>
            <a:endParaRPr sz="24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pc="-5" dirty="0">
                <a:latin typeface="Verdana"/>
                <a:cs typeface="Verdana"/>
              </a:rPr>
              <a:t>Ekkor: </a:t>
            </a:r>
            <a:r>
              <a:rPr sz="2400" dirty="0">
                <a:latin typeface="Verdana"/>
                <a:cs typeface="Verdana"/>
              </a:rPr>
              <a:t>minden </a:t>
            </a:r>
            <a:r>
              <a:rPr sz="2400" spc="-10" dirty="0">
                <a:latin typeface="Verdana"/>
                <a:cs typeface="Verdana"/>
              </a:rPr>
              <a:t>játékos </a:t>
            </a:r>
            <a:r>
              <a:rPr sz="2400" spc="-5" dirty="0">
                <a:latin typeface="Verdana"/>
                <a:cs typeface="Verdana"/>
              </a:rPr>
              <a:t>stratégiája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b="1" dirty="0">
                <a:latin typeface="Verdana"/>
                <a:cs typeface="Verdana"/>
              </a:rPr>
              <a:t>legjobb válasz</a:t>
            </a:r>
            <a:r>
              <a:rPr sz="2400" dirty="0">
                <a:latin typeface="Verdana"/>
                <a:cs typeface="Verdana"/>
              </a:rPr>
              <a:t> a  </a:t>
            </a:r>
            <a:r>
              <a:rPr sz="2400" spc="-5" dirty="0">
                <a:latin typeface="Verdana"/>
                <a:cs typeface="Verdana"/>
              </a:rPr>
              <a:t>többiek </a:t>
            </a:r>
            <a:r>
              <a:rPr sz="2400" dirty="0">
                <a:latin typeface="Verdana"/>
                <a:cs typeface="Verdana"/>
              </a:rPr>
              <a:t>egyensúlyi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stratégiájára.</a:t>
            </a:r>
            <a:endParaRPr sz="2400" dirty="0">
              <a:latin typeface="Verdana"/>
              <a:cs typeface="Verdana"/>
            </a:endParaRPr>
          </a:p>
          <a:p>
            <a:pPr marL="355600" marR="31115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400" spc="-5" dirty="0">
                <a:latin typeface="Verdana"/>
                <a:cs typeface="Verdana"/>
              </a:rPr>
              <a:t>Másképpen: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játékosok </a:t>
            </a:r>
            <a:r>
              <a:rPr sz="2400" dirty="0">
                <a:latin typeface="Verdana"/>
                <a:cs typeface="Verdana"/>
              </a:rPr>
              <a:t>egy stratégia-együttese  </a:t>
            </a:r>
            <a:r>
              <a:rPr sz="2400" spc="-5" dirty="0">
                <a:latin typeface="Verdana"/>
                <a:cs typeface="Verdana"/>
              </a:rPr>
              <a:t>(halmaza) Nash-egyensúlyt alkot, </a:t>
            </a:r>
            <a:r>
              <a:rPr sz="2400" dirty="0">
                <a:latin typeface="Verdana"/>
                <a:cs typeface="Verdana"/>
              </a:rPr>
              <a:t>ha egyik  </a:t>
            </a:r>
            <a:r>
              <a:rPr sz="2400" spc="-5" dirty="0">
                <a:latin typeface="Verdana"/>
                <a:cs typeface="Verdana"/>
              </a:rPr>
              <a:t>játékosnak </a:t>
            </a:r>
            <a:r>
              <a:rPr sz="2400" dirty="0">
                <a:latin typeface="Verdana"/>
                <a:cs typeface="Verdana"/>
              </a:rPr>
              <a:t>sem </a:t>
            </a:r>
            <a:r>
              <a:rPr sz="2400" spc="-5" dirty="0">
                <a:latin typeface="Verdana"/>
                <a:cs typeface="Verdana"/>
              </a:rPr>
              <a:t>érdemes </a:t>
            </a:r>
            <a:r>
              <a:rPr sz="2400" dirty="0">
                <a:latin typeface="Verdana"/>
                <a:cs typeface="Verdana"/>
              </a:rPr>
              <a:t>egyoldalúan eltérnie az  egyensúlyi </a:t>
            </a:r>
            <a:r>
              <a:rPr sz="2400" spc="-5" dirty="0">
                <a:latin typeface="Verdana"/>
                <a:cs typeface="Verdana"/>
              </a:rPr>
              <a:t>stratégia-együttesben szereplő saját  stratégiájától </a:t>
            </a:r>
            <a:r>
              <a:rPr sz="2400" dirty="0">
                <a:latin typeface="Verdana"/>
                <a:cs typeface="Verdana"/>
              </a:rPr>
              <a:t>– egyik </a:t>
            </a:r>
            <a:r>
              <a:rPr sz="2400" spc="-5" dirty="0">
                <a:latin typeface="Verdana"/>
                <a:cs typeface="Verdana"/>
              </a:rPr>
              <a:t>játékosnak </a:t>
            </a:r>
            <a:r>
              <a:rPr sz="2400" dirty="0">
                <a:latin typeface="Verdana"/>
                <a:cs typeface="Verdana"/>
              </a:rPr>
              <a:t>sem származik  előnye abból, ha </a:t>
            </a:r>
            <a:r>
              <a:rPr sz="2400" spc="-5" dirty="0">
                <a:latin typeface="Verdana"/>
                <a:cs typeface="Verdana"/>
              </a:rPr>
              <a:t>stratégiáján </a:t>
            </a:r>
            <a:r>
              <a:rPr sz="2400" dirty="0">
                <a:latin typeface="Verdana"/>
                <a:cs typeface="Verdana"/>
              </a:rPr>
              <a:t>változtat, amíg a </a:t>
            </a:r>
            <a:r>
              <a:rPr sz="2400" spc="-5" dirty="0">
                <a:latin typeface="Verdana"/>
                <a:cs typeface="Verdana"/>
              </a:rPr>
              <a:t>többi  </a:t>
            </a:r>
            <a:r>
              <a:rPr sz="2400" spc="-10" dirty="0">
                <a:latin typeface="Verdana"/>
                <a:cs typeface="Verdana"/>
              </a:rPr>
              <a:t>játékos </a:t>
            </a:r>
            <a:r>
              <a:rPr sz="2400" spc="-5" dirty="0">
                <a:latin typeface="Verdana"/>
                <a:cs typeface="Verdana"/>
              </a:rPr>
              <a:t>azonos </a:t>
            </a:r>
            <a:r>
              <a:rPr sz="2400" dirty="0">
                <a:latin typeface="Verdana"/>
                <a:cs typeface="Verdana"/>
              </a:rPr>
              <a:t>módon </a:t>
            </a:r>
            <a:r>
              <a:rPr sz="2400" spc="-5" dirty="0">
                <a:latin typeface="Verdana"/>
                <a:cs typeface="Verdana"/>
              </a:rPr>
              <a:t>játszik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tovább.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3591" rIns="0" bIns="0" rtlCol="0">
            <a:spAutoFit/>
          </a:bodyPr>
          <a:lstStyle/>
          <a:p>
            <a:pPr algn="ctr">
              <a:lnSpc>
                <a:spcPts val="4560"/>
              </a:lnSpc>
              <a:spcBef>
                <a:spcPts val="95"/>
              </a:spcBef>
            </a:pPr>
            <a:r>
              <a:rPr sz="4000" b="1" spc="-25" dirty="0">
                <a:solidFill>
                  <a:srgbClr val="297C52"/>
                </a:solidFill>
                <a:latin typeface="Cambria"/>
                <a:cs typeface="Cambria"/>
              </a:rPr>
              <a:t>Példa </a:t>
            </a:r>
            <a:r>
              <a:rPr sz="4000" b="1" spc="-5" dirty="0">
                <a:solidFill>
                  <a:srgbClr val="297C52"/>
                </a:solidFill>
                <a:latin typeface="Cambria"/>
                <a:cs typeface="Cambria"/>
              </a:rPr>
              <a:t>a </a:t>
            </a:r>
            <a:r>
              <a:rPr sz="4000" b="1" spc="-10" dirty="0">
                <a:solidFill>
                  <a:srgbClr val="297C52"/>
                </a:solidFill>
                <a:latin typeface="Cambria"/>
                <a:cs typeface="Cambria"/>
              </a:rPr>
              <a:t>domináns</a:t>
            </a:r>
            <a:r>
              <a:rPr sz="4000" b="1" spc="-25" dirty="0">
                <a:solidFill>
                  <a:srgbClr val="297C52"/>
                </a:solidFill>
                <a:latin typeface="Cambria"/>
                <a:cs typeface="Cambria"/>
              </a:rPr>
              <a:t> </a:t>
            </a:r>
            <a:r>
              <a:rPr sz="4000" b="1" spc="-20" dirty="0">
                <a:solidFill>
                  <a:srgbClr val="297C52"/>
                </a:solidFill>
                <a:latin typeface="Cambria"/>
                <a:cs typeface="Cambria"/>
              </a:rPr>
              <a:t>stratégiákon</a:t>
            </a:r>
            <a:endParaRPr sz="4000">
              <a:latin typeface="Cambria"/>
              <a:cs typeface="Cambria"/>
            </a:endParaRPr>
          </a:p>
          <a:p>
            <a:pPr marL="635" algn="ctr">
              <a:lnSpc>
                <a:spcPts val="4560"/>
              </a:lnSpc>
            </a:pPr>
            <a:r>
              <a:rPr sz="4000" b="1" spc="-10" dirty="0">
                <a:solidFill>
                  <a:srgbClr val="297C52"/>
                </a:solidFill>
                <a:latin typeface="Cambria"/>
                <a:cs typeface="Cambria"/>
              </a:rPr>
              <a:t>alapuló</a:t>
            </a:r>
            <a:r>
              <a:rPr sz="4000" b="1" spc="-40" dirty="0">
                <a:solidFill>
                  <a:srgbClr val="297C52"/>
                </a:solidFill>
                <a:latin typeface="Cambria"/>
                <a:cs typeface="Cambria"/>
              </a:rPr>
              <a:t> </a:t>
            </a:r>
            <a:r>
              <a:rPr sz="4000" b="1" spc="-30" dirty="0">
                <a:solidFill>
                  <a:srgbClr val="297C52"/>
                </a:solidFill>
                <a:latin typeface="Cambria"/>
                <a:cs typeface="Cambria"/>
              </a:rPr>
              <a:t>egyensúlyra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542" y="1838909"/>
            <a:ext cx="782256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hu-HU" sz="2400" spc="-20" dirty="0" smtClean="0">
                <a:latin typeface="Calibri"/>
                <a:cs typeface="Calibri"/>
              </a:rPr>
              <a:t>Két </a:t>
            </a:r>
            <a:r>
              <a:rPr lang="hu-HU" sz="2400" spc="-5" dirty="0" smtClean="0">
                <a:latin typeface="Calibri"/>
                <a:cs typeface="Calibri"/>
              </a:rPr>
              <a:t>nagy </a:t>
            </a:r>
            <a:r>
              <a:rPr lang="hu-HU" sz="2400" spc="-15" dirty="0" smtClean="0">
                <a:latin typeface="Calibri"/>
                <a:cs typeface="Calibri"/>
              </a:rPr>
              <a:t>üdítőgyártó </a:t>
            </a:r>
            <a:r>
              <a:rPr lang="hu-HU" sz="2400" spc="-10" dirty="0" smtClean="0">
                <a:latin typeface="Calibri"/>
                <a:cs typeface="Calibri"/>
              </a:rPr>
              <a:t>vállalat </a:t>
            </a:r>
            <a:r>
              <a:rPr lang="hu-HU" sz="2400" spc="-15" dirty="0" smtClean="0">
                <a:latin typeface="Calibri"/>
                <a:cs typeface="Calibri"/>
              </a:rPr>
              <a:t>marketing-stratégiát</a:t>
            </a:r>
            <a:r>
              <a:rPr lang="hu-HU" sz="2400" spc="15" dirty="0" smtClean="0">
                <a:latin typeface="Calibri"/>
                <a:cs typeface="Calibri"/>
              </a:rPr>
              <a:t> </a:t>
            </a:r>
            <a:r>
              <a:rPr lang="hu-HU" sz="2400" spc="-20" dirty="0" smtClean="0">
                <a:latin typeface="Calibri"/>
                <a:cs typeface="Calibri"/>
              </a:rPr>
              <a:t>alkot</a:t>
            </a:r>
            <a:endParaRPr lang="hu-HU" sz="2400" dirty="0" smtClean="0">
              <a:latin typeface="Calibri"/>
              <a:cs typeface="Calibri"/>
            </a:endParaRPr>
          </a:p>
          <a:p>
            <a:pPr marL="241300" marR="77152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latin typeface="Calibri"/>
                <a:cs typeface="Calibri"/>
              </a:rPr>
              <a:t>Ha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5" dirty="0" err="1" smtClean="0">
                <a:latin typeface="Calibri"/>
                <a:cs typeface="Calibri"/>
              </a:rPr>
              <a:t>Super</a:t>
            </a:r>
            <a:r>
              <a:rPr lang="hu-HU" sz="2400" spc="-5" dirty="0" smtClean="0">
                <a:latin typeface="Calibri"/>
                <a:cs typeface="Calibri"/>
              </a:rPr>
              <a:t> </a:t>
            </a:r>
            <a:r>
              <a:rPr lang="hu-HU" sz="2400" spc="-5" dirty="0" err="1" smtClean="0">
                <a:latin typeface="Calibri"/>
                <a:cs typeface="Calibri"/>
              </a:rPr>
              <a:t>Bowl</a:t>
            </a:r>
            <a:r>
              <a:rPr lang="hu-HU" sz="2400" spc="-5" dirty="0" smtClean="0">
                <a:latin typeface="Calibri"/>
                <a:cs typeface="Calibri"/>
              </a:rPr>
              <a:t> </a:t>
            </a:r>
            <a:r>
              <a:rPr lang="hu-HU" sz="2400" spc="-25" dirty="0" smtClean="0">
                <a:latin typeface="Calibri"/>
                <a:cs typeface="Calibri"/>
              </a:rPr>
              <a:t>közben </a:t>
            </a:r>
            <a:r>
              <a:rPr lang="hu-HU" sz="2400" spc="-10" dirty="0" smtClean="0">
                <a:latin typeface="Calibri"/>
                <a:cs typeface="Calibri"/>
              </a:rPr>
              <a:t>vásárolnak </a:t>
            </a:r>
            <a:r>
              <a:rPr lang="hu-HU" sz="2400" spc="-5" dirty="0" smtClean="0">
                <a:latin typeface="Calibri"/>
                <a:cs typeface="Calibri"/>
              </a:rPr>
              <a:t>reklámidőt, </a:t>
            </a:r>
            <a:r>
              <a:rPr lang="hu-HU" sz="2400" spc="-20" dirty="0" smtClean="0">
                <a:latin typeface="Calibri"/>
                <a:cs typeface="Calibri"/>
              </a:rPr>
              <a:t>akkor </a:t>
            </a:r>
            <a:r>
              <a:rPr lang="hu-HU" sz="2400" dirty="0" smtClean="0">
                <a:latin typeface="Calibri"/>
                <a:cs typeface="Calibri"/>
              </a:rPr>
              <a:t>a  </a:t>
            </a:r>
            <a:r>
              <a:rPr lang="hu-HU" sz="2400" spc="-20" dirty="0" smtClean="0">
                <a:latin typeface="Calibri"/>
                <a:cs typeface="Calibri"/>
              </a:rPr>
              <a:t>versenytárs </a:t>
            </a:r>
            <a:r>
              <a:rPr lang="hu-HU" sz="2400" spc="-25" dirty="0" smtClean="0">
                <a:latin typeface="Calibri"/>
                <a:cs typeface="Calibri"/>
              </a:rPr>
              <a:t>kárára </a:t>
            </a:r>
            <a:r>
              <a:rPr lang="hu-HU" sz="2400" spc="-10" dirty="0" smtClean="0">
                <a:latin typeface="Calibri"/>
                <a:cs typeface="Calibri"/>
              </a:rPr>
              <a:t>növelhetik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5" dirty="0" smtClean="0">
                <a:latin typeface="Calibri"/>
                <a:cs typeface="Calibri"/>
              </a:rPr>
              <a:t>piaci</a:t>
            </a:r>
            <a:r>
              <a:rPr lang="hu-HU" sz="2400" spc="10" dirty="0" smtClean="0">
                <a:latin typeface="Calibri"/>
                <a:cs typeface="Calibri"/>
              </a:rPr>
              <a:t> </a:t>
            </a:r>
            <a:r>
              <a:rPr lang="hu-HU" sz="2400" spc="-15" dirty="0" smtClean="0">
                <a:latin typeface="Calibri"/>
                <a:cs typeface="Calibri"/>
              </a:rPr>
              <a:t>részesedésüket</a:t>
            </a:r>
            <a:endParaRPr lang="hu-HU" sz="240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latin typeface="Calibri"/>
                <a:cs typeface="Calibri"/>
              </a:rPr>
              <a:t>Ha </a:t>
            </a:r>
            <a:r>
              <a:rPr lang="hu-HU" sz="2400" dirty="0" smtClean="0">
                <a:latin typeface="Calibri"/>
                <a:cs typeface="Calibri"/>
              </a:rPr>
              <a:t>egyikük </a:t>
            </a:r>
            <a:r>
              <a:rPr lang="hu-HU" sz="2400" spc="-5" dirty="0" smtClean="0">
                <a:latin typeface="Calibri"/>
                <a:cs typeface="Calibri"/>
              </a:rPr>
              <a:t>sem </a:t>
            </a:r>
            <a:r>
              <a:rPr lang="hu-HU" sz="2400" spc="-10" dirty="0" smtClean="0">
                <a:latin typeface="Calibri"/>
                <a:cs typeface="Calibri"/>
              </a:rPr>
              <a:t>reklámoz, </a:t>
            </a:r>
            <a:r>
              <a:rPr lang="hu-HU" sz="2400" spc="-20" dirty="0" smtClean="0">
                <a:latin typeface="Calibri"/>
                <a:cs typeface="Calibri"/>
              </a:rPr>
              <a:t>akkor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15" dirty="0" smtClean="0">
                <a:latin typeface="Calibri"/>
                <a:cs typeface="Calibri"/>
              </a:rPr>
              <a:t>részesedések</a:t>
            </a:r>
            <a:r>
              <a:rPr lang="hu-HU" sz="2400" spc="-20" dirty="0" smtClean="0">
                <a:latin typeface="Calibri"/>
                <a:cs typeface="Calibri"/>
              </a:rPr>
              <a:t> </a:t>
            </a:r>
            <a:r>
              <a:rPr lang="hu-HU" sz="2400" spc="-15" dirty="0" smtClean="0">
                <a:latin typeface="Calibri"/>
                <a:cs typeface="Calibri"/>
              </a:rPr>
              <a:t>változatlanok</a:t>
            </a:r>
            <a:endParaRPr lang="hu-HU" sz="240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latin typeface="Calibri"/>
                <a:cs typeface="Calibri"/>
              </a:rPr>
              <a:t>Ha </a:t>
            </a:r>
            <a:r>
              <a:rPr lang="hu-HU" sz="2400" spc="-15" dirty="0" smtClean="0">
                <a:latin typeface="Calibri"/>
                <a:cs typeface="Calibri"/>
              </a:rPr>
              <a:t>mindketten </a:t>
            </a:r>
            <a:r>
              <a:rPr lang="hu-HU" sz="2400" spc="-10" dirty="0" smtClean="0">
                <a:latin typeface="Calibri"/>
                <a:cs typeface="Calibri"/>
              </a:rPr>
              <a:t>reklámoznak, </a:t>
            </a:r>
            <a:r>
              <a:rPr lang="hu-HU" sz="2400" spc="-20" dirty="0" smtClean="0">
                <a:latin typeface="Calibri"/>
                <a:cs typeface="Calibri"/>
              </a:rPr>
              <a:t>akkor</a:t>
            </a:r>
            <a:r>
              <a:rPr lang="hu-HU" sz="2400" spc="-60" dirty="0" smtClean="0">
                <a:latin typeface="Calibri"/>
                <a:cs typeface="Calibri"/>
              </a:rPr>
              <a:t> </a:t>
            </a:r>
            <a:r>
              <a:rPr lang="hu-HU" sz="2400" spc="-15" dirty="0" smtClean="0">
                <a:latin typeface="Calibri"/>
                <a:cs typeface="Calibri"/>
              </a:rPr>
              <a:t>szintén, de + kiadás.</a:t>
            </a:r>
            <a:endParaRPr lang="hu-HU" sz="240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solidFill>
                  <a:srgbClr val="1B5237"/>
                </a:solidFill>
                <a:latin typeface="Calibri"/>
                <a:cs typeface="Calibri"/>
              </a:rPr>
              <a:t>Ugyanaz, mint a fogolydilemma!</a:t>
            </a:r>
            <a:endParaRPr lang="hu-HU" sz="2400" dirty="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13156"/>
              </p:ext>
            </p:extLst>
          </p:nvPr>
        </p:nvGraphicFramePr>
        <p:xfrm>
          <a:off x="622300" y="4315714"/>
          <a:ext cx="78867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429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Pepsi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Reklámoz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Nem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reklámoz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47434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Coca-cola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Reklámoz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(–1 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–1)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(5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 –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5)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Nem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reklámoz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(–5 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5)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(0 ;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873752" y="5208270"/>
            <a:ext cx="129539" cy="459740"/>
          </a:xfrm>
          <a:custGeom>
            <a:avLst/>
            <a:gdLst/>
            <a:ahLst/>
            <a:cxnLst/>
            <a:rect l="l" t="t" r="r" b="b"/>
            <a:pathLst>
              <a:path w="129539" h="459739">
                <a:moveTo>
                  <a:pt x="77724" y="116585"/>
                </a:moveTo>
                <a:lnTo>
                  <a:pt x="51815" y="116585"/>
                </a:lnTo>
                <a:lnTo>
                  <a:pt x="51815" y="459587"/>
                </a:lnTo>
                <a:lnTo>
                  <a:pt x="77724" y="459587"/>
                </a:lnTo>
                <a:lnTo>
                  <a:pt x="77724" y="116585"/>
                </a:lnTo>
                <a:close/>
              </a:path>
              <a:path w="129539" h="459739">
                <a:moveTo>
                  <a:pt x="64770" y="0"/>
                </a:moveTo>
                <a:lnTo>
                  <a:pt x="0" y="129539"/>
                </a:lnTo>
                <a:lnTo>
                  <a:pt x="51815" y="129539"/>
                </a:lnTo>
                <a:lnTo>
                  <a:pt x="51815" y="116585"/>
                </a:lnTo>
                <a:lnTo>
                  <a:pt x="123062" y="116585"/>
                </a:lnTo>
                <a:lnTo>
                  <a:pt x="64770" y="0"/>
                </a:lnTo>
                <a:close/>
              </a:path>
              <a:path w="129539" h="459739">
                <a:moveTo>
                  <a:pt x="123062" y="116585"/>
                </a:moveTo>
                <a:lnTo>
                  <a:pt x="77724" y="116585"/>
                </a:lnTo>
                <a:lnTo>
                  <a:pt x="77724" y="129539"/>
                </a:lnTo>
                <a:lnTo>
                  <a:pt x="129539" y="129539"/>
                </a:lnTo>
                <a:lnTo>
                  <a:pt x="123062" y="116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2335" y="5208270"/>
            <a:ext cx="129539" cy="459740"/>
          </a:xfrm>
          <a:custGeom>
            <a:avLst/>
            <a:gdLst/>
            <a:ahLst/>
            <a:cxnLst/>
            <a:rect l="l" t="t" r="r" b="b"/>
            <a:pathLst>
              <a:path w="129540" h="459739">
                <a:moveTo>
                  <a:pt x="77724" y="116585"/>
                </a:moveTo>
                <a:lnTo>
                  <a:pt x="51816" y="116585"/>
                </a:lnTo>
                <a:lnTo>
                  <a:pt x="51816" y="459587"/>
                </a:lnTo>
                <a:lnTo>
                  <a:pt x="77724" y="459587"/>
                </a:lnTo>
                <a:lnTo>
                  <a:pt x="77724" y="116585"/>
                </a:lnTo>
                <a:close/>
              </a:path>
              <a:path w="129540" h="459739">
                <a:moveTo>
                  <a:pt x="64770" y="0"/>
                </a:moveTo>
                <a:lnTo>
                  <a:pt x="0" y="129539"/>
                </a:lnTo>
                <a:lnTo>
                  <a:pt x="51816" y="129539"/>
                </a:lnTo>
                <a:lnTo>
                  <a:pt x="51816" y="116585"/>
                </a:lnTo>
                <a:lnTo>
                  <a:pt x="123063" y="116585"/>
                </a:lnTo>
                <a:lnTo>
                  <a:pt x="64770" y="0"/>
                </a:lnTo>
                <a:close/>
              </a:path>
              <a:path w="129540" h="459739">
                <a:moveTo>
                  <a:pt x="123063" y="116585"/>
                </a:moveTo>
                <a:lnTo>
                  <a:pt x="77724" y="116585"/>
                </a:lnTo>
                <a:lnTo>
                  <a:pt x="77724" y="129539"/>
                </a:lnTo>
                <a:lnTo>
                  <a:pt x="129540" y="129539"/>
                </a:lnTo>
                <a:lnTo>
                  <a:pt x="123063" y="116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79641" y="5187696"/>
            <a:ext cx="459740" cy="129539"/>
          </a:xfrm>
          <a:custGeom>
            <a:avLst/>
            <a:gdLst/>
            <a:ahLst/>
            <a:cxnLst/>
            <a:rect l="l" t="t" r="r" b="b"/>
            <a:pathLst>
              <a:path w="459740" h="129539">
                <a:moveTo>
                  <a:pt x="129540" y="0"/>
                </a:moveTo>
                <a:lnTo>
                  <a:pt x="0" y="64769"/>
                </a:lnTo>
                <a:lnTo>
                  <a:pt x="129540" y="129539"/>
                </a:lnTo>
                <a:lnTo>
                  <a:pt x="129540" y="77723"/>
                </a:lnTo>
                <a:lnTo>
                  <a:pt x="116586" y="77723"/>
                </a:lnTo>
                <a:lnTo>
                  <a:pt x="116586" y="51815"/>
                </a:lnTo>
                <a:lnTo>
                  <a:pt x="129540" y="51815"/>
                </a:lnTo>
                <a:lnTo>
                  <a:pt x="129540" y="0"/>
                </a:lnTo>
                <a:close/>
              </a:path>
              <a:path w="459740" h="129539">
                <a:moveTo>
                  <a:pt x="129540" y="51815"/>
                </a:moveTo>
                <a:lnTo>
                  <a:pt x="116586" y="51815"/>
                </a:lnTo>
                <a:lnTo>
                  <a:pt x="116586" y="77723"/>
                </a:lnTo>
                <a:lnTo>
                  <a:pt x="129540" y="77723"/>
                </a:lnTo>
                <a:lnTo>
                  <a:pt x="129540" y="51815"/>
                </a:lnTo>
                <a:close/>
              </a:path>
              <a:path w="459740" h="129539">
                <a:moveTo>
                  <a:pt x="459613" y="51815"/>
                </a:moveTo>
                <a:lnTo>
                  <a:pt x="129540" y="51815"/>
                </a:lnTo>
                <a:lnTo>
                  <a:pt x="129540" y="77723"/>
                </a:lnTo>
                <a:lnTo>
                  <a:pt x="459613" y="77723"/>
                </a:lnTo>
                <a:lnTo>
                  <a:pt x="459613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79641" y="5535167"/>
            <a:ext cx="459740" cy="129539"/>
          </a:xfrm>
          <a:custGeom>
            <a:avLst/>
            <a:gdLst/>
            <a:ahLst/>
            <a:cxnLst/>
            <a:rect l="l" t="t" r="r" b="b"/>
            <a:pathLst>
              <a:path w="459740" h="129539">
                <a:moveTo>
                  <a:pt x="129540" y="0"/>
                </a:moveTo>
                <a:lnTo>
                  <a:pt x="0" y="64769"/>
                </a:lnTo>
                <a:lnTo>
                  <a:pt x="129540" y="129539"/>
                </a:lnTo>
                <a:lnTo>
                  <a:pt x="129540" y="77723"/>
                </a:lnTo>
                <a:lnTo>
                  <a:pt x="116586" y="77723"/>
                </a:lnTo>
                <a:lnTo>
                  <a:pt x="116586" y="51815"/>
                </a:lnTo>
                <a:lnTo>
                  <a:pt x="129540" y="51815"/>
                </a:lnTo>
                <a:lnTo>
                  <a:pt x="129540" y="0"/>
                </a:lnTo>
                <a:close/>
              </a:path>
              <a:path w="459740" h="129539">
                <a:moveTo>
                  <a:pt x="129540" y="51815"/>
                </a:moveTo>
                <a:lnTo>
                  <a:pt x="116586" y="51815"/>
                </a:lnTo>
                <a:lnTo>
                  <a:pt x="116586" y="77723"/>
                </a:lnTo>
                <a:lnTo>
                  <a:pt x="129540" y="77723"/>
                </a:lnTo>
                <a:lnTo>
                  <a:pt x="129540" y="51815"/>
                </a:lnTo>
                <a:close/>
              </a:path>
              <a:path w="459740" h="129539">
                <a:moveTo>
                  <a:pt x="459613" y="51815"/>
                </a:moveTo>
                <a:lnTo>
                  <a:pt x="129540" y="51815"/>
                </a:lnTo>
                <a:lnTo>
                  <a:pt x="129540" y="77723"/>
                </a:lnTo>
                <a:lnTo>
                  <a:pt x="459613" y="77723"/>
                </a:lnTo>
                <a:lnTo>
                  <a:pt x="459613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75661" y="668226"/>
            <a:ext cx="547293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4800" b="1" spc="-25" dirty="0" smtClean="0">
                <a:solidFill>
                  <a:srgbClr val="297C52"/>
                </a:solidFill>
                <a:latin typeface="Cambria"/>
                <a:cs typeface="Cambria"/>
              </a:rPr>
              <a:t>Nemek harca játék</a:t>
            </a:r>
            <a:endParaRPr sz="48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045" y="1631550"/>
            <a:ext cx="7261859" cy="2610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hu-HU" sz="2400" dirty="0" smtClean="0">
                <a:latin typeface="Calibri"/>
                <a:cs typeface="Calibri"/>
              </a:rPr>
              <a:t>Itt nincs domináns stratégia.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hu-HU" sz="2400" dirty="0" smtClean="0">
                <a:latin typeface="Calibri"/>
                <a:cs typeface="Calibri"/>
              </a:rPr>
              <a:t>A másik </a:t>
            </a:r>
            <a:r>
              <a:rPr lang="hu-HU" sz="2400" spc="-20" dirty="0" smtClean="0">
                <a:latin typeface="Calibri"/>
                <a:cs typeface="Calibri"/>
              </a:rPr>
              <a:t>játékos </a:t>
            </a:r>
            <a:r>
              <a:rPr lang="hu-HU" sz="2400" spc="-10" dirty="0" smtClean="0">
                <a:latin typeface="Calibri"/>
                <a:cs typeface="Calibri"/>
              </a:rPr>
              <a:t>döntéseire adott </a:t>
            </a:r>
            <a:r>
              <a:rPr lang="hu-HU" sz="2400" b="1" dirty="0" smtClean="0">
                <a:latin typeface="Calibri"/>
                <a:cs typeface="Calibri"/>
              </a:rPr>
              <a:t>legjobb</a:t>
            </a:r>
            <a:r>
              <a:rPr lang="hu-HU" sz="2400" b="1" spc="-100" dirty="0" smtClean="0">
                <a:latin typeface="Calibri"/>
                <a:cs typeface="Calibri"/>
              </a:rPr>
              <a:t> </a:t>
            </a:r>
            <a:r>
              <a:rPr lang="hu-HU" sz="2400" b="1" spc="-10" dirty="0" smtClean="0">
                <a:latin typeface="Calibri"/>
                <a:cs typeface="Calibri"/>
              </a:rPr>
              <a:t>válaszok</a:t>
            </a:r>
            <a:endParaRPr lang="hu-HU" sz="2400" dirty="0" smtClean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latin typeface="Calibri"/>
                <a:cs typeface="Calibri"/>
              </a:rPr>
              <a:t>Viszont egyik </a:t>
            </a:r>
            <a:r>
              <a:rPr lang="hu-HU" sz="2400" spc="-20" dirty="0" smtClean="0">
                <a:latin typeface="Calibri"/>
                <a:cs typeface="Calibri"/>
              </a:rPr>
              <a:t>játékos </a:t>
            </a:r>
            <a:r>
              <a:rPr lang="hu-HU" sz="2400" spc="-5" dirty="0" smtClean="0">
                <a:latin typeface="Calibri"/>
                <a:cs typeface="Calibri"/>
              </a:rPr>
              <a:t>sem </a:t>
            </a:r>
            <a:r>
              <a:rPr lang="hu-HU" sz="2400" spc="-15" dirty="0" smtClean="0">
                <a:latin typeface="Calibri"/>
                <a:cs typeface="Calibri"/>
              </a:rPr>
              <a:t>érdekelt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15" dirty="0" smtClean="0">
                <a:latin typeface="Calibri"/>
                <a:cs typeface="Calibri"/>
              </a:rPr>
              <a:t>döntés megváltoztatásában,  </a:t>
            </a:r>
            <a:r>
              <a:rPr lang="hu-HU" sz="2400" spc="-20" dirty="0" smtClean="0">
                <a:latin typeface="Calibri"/>
                <a:cs typeface="Calibri"/>
              </a:rPr>
              <a:t>feltéve </a:t>
            </a:r>
            <a:r>
              <a:rPr lang="hu-HU" sz="2400" spc="-5" dirty="0" smtClean="0">
                <a:latin typeface="Calibri"/>
                <a:cs typeface="Calibri"/>
              </a:rPr>
              <a:t>hogy </a:t>
            </a:r>
            <a:r>
              <a:rPr lang="hu-HU" sz="2400" dirty="0" smtClean="0">
                <a:latin typeface="Calibri"/>
                <a:cs typeface="Calibri"/>
              </a:rPr>
              <a:t>a másik </a:t>
            </a:r>
            <a:r>
              <a:rPr lang="hu-HU" sz="2400" spc="-20" dirty="0" smtClean="0">
                <a:latin typeface="Calibri"/>
                <a:cs typeface="Calibri"/>
              </a:rPr>
              <a:t>játékos </a:t>
            </a:r>
            <a:r>
              <a:rPr lang="hu-HU" sz="2400" spc="-5" dirty="0" smtClean="0">
                <a:latin typeface="Calibri"/>
                <a:cs typeface="Calibri"/>
              </a:rPr>
              <a:t>sem</a:t>
            </a:r>
            <a:r>
              <a:rPr lang="hu-HU" sz="2400" spc="-75" dirty="0" smtClean="0">
                <a:latin typeface="Calibri"/>
                <a:cs typeface="Calibri"/>
              </a:rPr>
              <a:t> </a:t>
            </a:r>
            <a:r>
              <a:rPr lang="hu-HU" sz="2400" spc="-20" dirty="0" smtClean="0">
                <a:latin typeface="Calibri"/>
                <a:cs typeface="Calibri"/>
              </a:rPr>
              <a:t>változtat</a:t>
            </a:r>
            <a:endParaRPr lang="hu-HU" sz="240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10" dirty="0" smtClean="0">
                <a:latin typeface="Calibri"/>
                <a:cs typeface="Calibri"/>
              </a:rPr>
              <a:t>Adott játéknak több </a:t>
            </a:r>
            <a:r>
              <a:rPr lang="hu-HU" sz="2400" spc="-5" dirty="0" err="1" smtClean="0">
                <a:latin typeface="Calibri"/>
                <a:cs typeface="Calibri"/>
              </a:rPr>
              <a:t>Nash-egyensúlya</a:t>
            </a:r>
            <a:r>
              <a:rPr lang="hu-HU" sz="2400" spc="-5" dirty="0" smtClean="0">
                <a:latin typeface="Calibri"/>
                <a:cs typeface="Calibri"/>
              </a:rPr>
              <a:t> </a:t>
            </a:r>
            <a:r>
              <a:rPr lang="hu-HU" sz="2400" dirty="0" smtClean="0">
                <a:latin typeface="Calibri"/>
                <a:cs typeface="Calibri"/>
              </a:rPr>
              <a:t>is</a:t>
            </a:r>
            <a:r>
              <a:rPr lang="hu-HU" sz="2400" spc="-40" dirty="0" smtClean="0">
                <a:latin typeface="Calibri"/>
                <a:cs typeface="Calibri"/>
              </a:rPr>
              <a:t> </a:t>
            </a:r>
            <a:r>
              <a:rPr lang="hu-HU" sz="2400" spc="-5" dirty="0" smtClean="0">
                <a:latin typeface="Calibri"/>
                <a:cs typeface="Calibri"/>
              </a:rPr>
              <a:t>lehet</a:t>
            </a:r>
            <a:endParaRPr lang="hu-HU" sz="240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solidFill>
                  <a:srgbClr val="1B5237"/>
                </a:solidFill>
                <a:latin typeface="Calibri"/>
                <a:cs typeface="Calibri"/>
              </a:rPr>
              <a:t>„Nemek </a:t>
            </a:r>
            <a:r>
              <a:rPr lang="hu-HU" sz="2400" spc="-15" dirty="0" smtClean="0">
                <a:solidFill>
                  <a:srgbClr val="1B5237"/>
                </a:solidFill>
                <a:latin typeface="Calibri"/>
                <a:cs typeface="Calibri"/>
              </a:rPr>
              <a:t>harca” </a:t>
            </a:r>
            <a:r>
              <a:rPr lang="hu-HU" sz="2400" spc="-10" dirty="0" smtClean="0">
                <a:solidFill>
                  <a:srgbClr val="1B5237"/>
                </a:solidFill>
                <a:latin typeface="Calibri"/>
                <a:cs typeface="Calibri"/>
              </a:rPr>
              <a:t>játék: </a:t>
            </a:r>
            <a:r>
              <a:rPr lang="hu-HU" sz="2400" spc="-15" dirty="0" smtClean="0">
                <a:solidFill>
                  <a:srgbClr val="1B5237"/>
                </a:solidFill>
                <a:latin typeface="Calibri"/>
                <a:cs typeface="Calibri"/>
              </a:rPr>
              <a:t>Hová </a:t>
            </a:r>
            <a:r>
              <a:rPr lang="hu-HU" sz="2400" spc="-5" dirty="0" smtClean="0">
                <a:solidFill>
                  <a:srgbClr val="1B5237"/>
                </a:solidFill>
                <a:latin typeface="Calibri"/>
                <a:cs typeface="Calibri"/>
              </a:rPr>
              <a:t>mennek</a:t>
            </a:r>
            <a:r>
              <a:rPr lang="hu-HU" sz="2400" spc="-25" dirty="0" smtClean="0">
                <a:solidFill>
                  <a:srgbClr val="1B5237"/>
                </a:solidFill>
                <a:latin typeface="Calibri"/>
                <a:cs typeface="Calibri"/>
              </a:rPr>
              <a:t> </a:t>
            </a:r>
            <a:r>
              <a:rPr lang="hu-HU" sz="2400" spc="-5" dirty="0" smtClean="0">
                <a:solidFill>
                  <a:srgbClr val="1B5237"/>
                </a:solidFill>
                <a:latin typeface="Calibri"/>
                <a:cs typeface="Calibri"/>
              </a:rPr>
              <a:t>kikapcsolódni?</a:t>
            </a:r>
            <a:endParaRPr lang="hu-HU" sz="2400" dirty="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77622"/>
              </p:ext>
            </p:extLst>
          </p:nvPr>
        </p:nvGraphicFramePr>
        <p:xfrm>
          <a:off x="622300" y="4315714"/>
          <a:ext cx="78867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429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Fiú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Színház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Focimeccs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Lány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Színház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(4 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2)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(0 ;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Focimeccs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(0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(2 ;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4)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943855" y="5194553"/>
            <a:ext cx="129539" cy="459740"/>
          </a:xfrm>
          <a:custGeom>
            <a:avLst/>
            <a:gdLst/>
            <a:ahLst/>
            <a:cxnLst/>
            <a:rect l="l" t="t" r="r" b="b"/>
            <a:pathLst>
              <a:path w="129539" h="459739">
                <a:moveTo>
                  <a:pt x="77724" y="116586"/>
                </a:moveTo>
                <a:lnTo>
                  <a:pt x="51816" y="116586"/>
                </a:lnTo>
                <a:lnTo>
                  <a:pt x="51816" y="459587"/>
                </a:lnTo>
                <a:lnTo>
                  <a:pt x="77724" y="459587"/>
                </a:lnTo>
                <a:lnTo>
                  <a:pt x="77724" y="116586"/>
                </a:lnTo>
                <a:close/>
              </a:path>
              <a:path w="129539" h="459739">
                <a:moveTo>
                  <a:pt x="64770" y="0"/>
                </a:moveTo>
                <a:lnTo>
                  <a:pt x="0" y="129540"/>
                </a:lnTo>
                <a:lnTo>
                  <a:pt x="51816" y="129540"/>
                </a:lnTo>
                <a:lnTo>
                  <a:pt x="51816" y="116586"/>
                </a:lnTo>
                <a:lnTo>
                  <a:pt x="123063" y="116586"/>
                </a:lnTo>
                <a:lnTo>
                  <a:pt x="64770" y="0"/>
                </a:lnTo>
                <a:close/>
              </a:path>
              <a:path w="129539" h="459739">
                <a:moveTo>
                  <a:pt x="123063" y="116586"/>
                </a:moveTo>
                <a:lnTo>
                  <a:pt x="77724" y="116586"/>
                </a:lnTo>
                <a:lnTo>
                  <a:pt x="77724" y="129540"/>
                </a:lnTo>
                <a:lnTo>
                  <a:pt x="129540" y="129540"/>
                </a:lnTo>
                <a:lnTo>
                  <a:pt x="123063" y="1165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94904" y="5194553"/>
            <a:ext cx="129539" cy="459740"/>
          </a:xfrm>
          <a:custGeom>
            <a:avLst/>
            <a:gdLst/>
            <a:ahLst/>
            <a:cxnLst/>
            <a:rect l="l" t="t" r="r" b="b"/>
            <a:pathLst>
              <a:path w="129540" h="459739">
                <a:moveTo>
                  <a:pt x="51816" y="330073"/>
                </a:moveTo>
                <a:lnTo>
                  <a:pt x="0" y="330073"/>
                </a:lnTo>
                <a:lnTo>
                  <a:pt x="64770" y="459587"/>
                </a:lnTo>
                <a:lnTo>
                  <a:pt x="123061" y="343027"/>
                </a:lnTo>
                <a:lnTo>
                  <a:pt x="51816" y="343027"/>
                </a:lnTo>
                <a:lnTo>
                  <a:pt x="51816" y="330073"/>
                </a:lnTo>
                <a:close/>
              </a:path>
              <a:path w="129540" h="459739">
                <a:moveTo>
                  <a:pt x="77724" y="0"/>
                </a:moveTo>
                <a:lnTo>
                  <a:pt x="51816" y="0"/>
                </a:lnTo>
                <a:lnTo>
                  <a:pt x="51816" y="343027"/>
                </a:lnTo>
                <a:lnTo>
                  <a:pt x="77724" y="343027"/>
                </a:lnTo>
                <a:lnTo>
                  <a:pt x="77724" y="0"/>
                </a:lnTo>
                <a:close/>
              </a:path>
              <a:path w="129540" h="459739">
                <a:moveTo>
                  <a:pt x="129540" y="330073"/>
                </a:moveTo>
                <a:lnTo>
                  <a:pt x="77724" y="330073"/>
                </a:lnTo>
                <a:lnTo>
                  <a:pt x="77724" y="343027"/>
                </a:lnTo>
                <a:lnTo>
                  <a:pt x="123061" y="343027"/>
                </a:lnTo>
                <a:lnTo>
                  <a:pt x="129540" y="3300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80226" y="5547359"/>
            <a:ext cx="459740" cy="129539"/>
          </a:xfrm>
          <a:custGeom>
            <a:avLst/>
            <a:gdLst/>
            <a:ahLst/>
            <a:cxnLst/>
            <a:rect l="l" t="t" r="r" b="b"/>
            <a:pathLst>
              <a:path w="459740" h="129539">
                <a:moveTo>
                  <a:pt x="330073" y="0"/>
                </a:moveTo>
                <a:lnTo>
                  <a:pt x="330073" y="129539"/>
                </a:lnTo>
                <a:lnTo>
                  <a:pt x="433705" y="77723"/>
                </a:lnTo>
                <a:lnTo>
                  <a:pt x="343026" y="77723"/>
                </a:lnTo>
                <a:lnTo>
                  <a:pt x="343026" y="51815"/>
                </a:lnTo>
                <a:lnTo>
                  <a:pt x="433704" y="51815"/>
                </a:lnTo>
                <a:lnTo>
                  <a:pt x="330073" y="0"/>
                </a:lnTo>
                <a:close/>
              </a:path>
              <a:path w="459740" h="129539">
                <a:moveTo>
                  <a:pt x="330073" y="51815"/>
                </a:moveTo>
                <a:lnTo>
                  <a:pt x="0" y="51815"/>
                </a:lnTo>
                <a:lnTo>
                  <a:pt x="0" y="77723"/>
                </a:lnTo>
                <a:lnTo>
                  <a:pt x="330073" y="77723"/>
                </a:lnTo>
                <a:lnTo>
                  <a:pt x="330073" y="51815"/>
                </a:lnTo>
                <a:close/>
              </a:path>
              <a:path w="459740" h="129539">
                <a:moveTo>
                  <a:pt x="433704" y="51815"/>
                </a:moveTo>
                <a:lnTo>
                  <a:pt x="343026" y="51815"/>
                </a:lnTo>
                <a:lnTo>
                  <a:pt x="343026" y="77723"/>
                </a:lnTo>
                <a:lnTo>
                  <a:pt x="433705" y="77723"/>
                </a:lnTo>
                <a:lnTo>
                  <a:pt x="459613" y="64769"/>
                </a:lnTo>
                <a:lnTo>
                  <a:pt x="433704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80226" y="5205984"/>
            <a:ext cx="459740" cy="129539"/>
          </a:xfrm>
          <a:custGeom>
            <a:avLst/>
            <a:gdLst/>
            <a:ahLst/>
            <a:cxnLst/>
            <a:rect l="l" t="t" r="r" b="b"/>
            <a:pathLst>
              <a:path w="459740" h="129539">
                <a:moveTo>
                  <a:pt x="129540" y="0"/>
                </a:moveTo>
                <a:lnTo>
                  <a:pt x="0" y="64770"/>
                </a:lnTo>
                <a:lnTo>
                  <a:pt x="129540" y="129540"/>
                </a:lnTo>
                <a:lnTo>
                  <a:pt x="129540" y="77724"/>
                </a:lnTo>
                <a:lnTo>
                  <a:pt x="116586" y="77724"/>
                </a:lnTo>
                <a:lnTo>
                  <a:pt x="116586" y="51816"/>
                </a:lnTo>
                <a:lnTo>
                  <a:pt x="129540" y="51816"/>
                </a:lnTo>
                <a:lnTo>
                  <a:pt x="129540" y="0"/>
                </a:lnTo>
                <a:close/>
              </a:path>
              <a:path w="459740" h="129539">
                <a:moveTo>
                  <a:pt x="129540" y="51816"/>
                </a:moveTo>
                <a:lnTo>
                  <a:pt x="116586" y="51816"/>
                </a:lnTo>
                <a:lnTo>
                  <a:pt x="116586" y="77724"/>
                </a:lnTo>
                <a:lnTo>
                  <a:pt x="129540" y="77724"/>
                </a:lnTo>
                <a:lnTo>
                  <a:pt x="129540" y="51816"/>
                </a:lnTo>
                <a:close/>
              </a:path>
              <a:path w="459740" h="129539">
                <a:moveTo>
                  <a:pt x="459613" y="51816"/>
                </a:moveTo>
                <a:lnTo>
                  <a:pt x="129540" y="51816"/>
                </a:lnTo>
                <a:lnTo>
                  <a:pt x="129540" y="77724"/>
                </a:lnTo>
                <a:lnTo>
                  <a:pt x="459613" y="77724"/>
                </a:lnTo>
                <a:lnTo>
                  <a:pt x="459613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3924427"/>
            <a:ext cx="1103630" cy="269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lang="hu-HU" b="1" u="heavy" spc="-5" dirty="0" smtClean="0">
                <a:solidFill>
                  <a:srgbClr val="001F5F"/>
                </a:solidFill>
                <a:latin typeface="Arial"/>
                <a:cs typeface="Arial"/>
              </a:rPr>
              <a:t>Fiú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68050" y="3132454"/>
            <a:ext cx="2505710" cy="1075055"/>
          </a:xfrm>
          <a:custGeom>
            <a:avLst/>
            <a:gdLst/>
            <a:ahLst/>
            <a:cxnLst/>
            <a:rect l="l" t="t" r="r" b="b"/>
            <a:pathLst>
              <a:path w="2505710" h="1075054">
                <a:moveTo>
                  <a:pt x="57671" y="960229"/>
                </a:moveTo>
                <a:lnTo>
                  <a:pt x="35450" y="964565"/>
                </a:lnTo>
                <a:lnTo>
                  <a:pt x="16569" y="977141"/>
                </a:lnTo>
                <a:lnTo>
                  <a:pt x="4415" y="995362"/>
                </a:lnTo>
                <a:lnTo>
                  <a:pt x="0" y="1016821"/>
                </a:lnTo>
                <a:lnTo>
                  <a:pt x="4335" y="1039114"/>
                </a:lnTo>
                <a:lnTo>
                  <a:pt x="16984" y="1057995"/>
                </a:lnTo>
                <a:lnTo>
                  <a:pt x="35228" y="1070149"/>
                </a:lnTo>
                <a:lnTo>
                  <a:pt x="56663" y="1074564"/>
                </a:lnTo>
                <a:lnTo>
                  <a:pt x="78884" y="1070229"/>
                </a:lnTo>
                <a:lnTo>
                  <a:pt x="97766" y="1057580"/>
                </a:lnTo>
                <a:lnTo>
                  <a:pt x="109920" y="1039336"/>
                </a:lnTo>
                <a:lnTo>
                  <a:pt x="110803" y="1035050"/>
                </a:lnTo>
                <a:lnTo>
                  <a:pt x="64406" y="1035050"/>
                </a:lnTo>
                <a:lnTo>
                  <a:pt x="49928" y="999744"/>
                </a:lnTo>
                <a:lnTo>
                  <a:pt x="99146" y="979478"/>
                </a:lnTo>
                <a:lnTo>
                  <a:pt x="97351" y="976798"/>
                </a:lnTo>
                <a:lnTo>
                  <a:pt x="79107" y="964644"/>
                </a:lnTo>
                <a:lnTo>
                  <a:pt x="57671" y="960229"/>
                </a:lnTo>
                <a:close/>
              </a:path>
              <a:path w="2505710" h="1075054">
                <a:moveTo>
                  <a:pt x="99146" y="979478"/>
                </a:moveTo>
                <a:lnTo>
                  <a:pt x="49928" y="999744"/>
                </a:lnTo>
                <a:lnTo>
                  <a:pt x="64406" y="1035050"/>
                </a:lnTo>
                <a:lnTo>
                  <a:pt x="113719" y="1014743"/>
                </a:lnTo>
                <a:lnTo>
                  <a:pt x="109999" y="995680"/>
                </a:lnTo>
                <a:lnTo>
                  <a:pt x="99146" y="979478"/>
                </a:lnTo>
                <a:close/>
              </a:path>
              <a:path w="2505710" h="1075054">
                <a:moveTo>
                  <a:pt x="113719" y="1014743"/>
                </a:moveTo>
                <a:lnTo>
                  <a:pt x="64406" y="1035050"/>
                </a:lnTo>
                <a:lnTo>
                  <a:pt x="110803" y="1035050"/>
                </a:lnTo>
                <a:lnTo>
                  <a:pt x="114335" y="1017901"/>
                </a:lnTo>
                <a:lnTo>
                  <a:pt x="113719" y="1014743"/>
                </a:lnTo>
                <a:close/>
              </a:path>
              <a:path w="2505710" h="1075054">
                <a:moveTo>
                  <a:pt x="2416038" y="25523"/>
                </a:moveTo>
                <a:lnTo>
                  <a:pt x="99146" y="979478"/>
                </a:lnTo>
                <a:lnTo>
                  <a:pt x="109999" y="995680"/>
                </a:lnTo>
                <a:lnTo>
                  <a:pt x="113719" y="1014743"/>
                </a:lnTo>
                <a:lnTo>
                  <a:pt x="2430500" y="60709"/>
                </a:lnTo>
                <a:lnTo>
                  <a:pt x="2434980" y="38269"/>
                </a:lnTo>
                <a:lnTo>
                  <a:pt x="2416038" y="25523"/>
                </a:lnTo>
                <a:close/>
              </a:path>
              <a:path w="2505710" h="1075054">
                <a:moveTo>
                  <a:pt x="2495519" y="20700"/>
                </a:moveTo>
                <a:lnTo>
                  <a:pt x="2427749" y="20700"/>
                </a:lnTo>
                <a:lnTo>
                  <a:pt x="2442227" y="55880"/>
                </a:lnTo>
                <a:lnTo>
                  <a:pt x="2430500" y="60709"/>
                </a:lnTo>
                <a:lnTo>
                  <a:pt x="2421526" y="105664"/>
                </a:lnTo>
                <a:lnTo>
                  <a:pt x="2495519" y="20700"/>
                </a:lnTo>
                <a:close/>
              </a:path>
              <a:path w="2505710" h="1075054">
                <a:moveTo>
                  <a:pt x="2434980" y="38269"/>
                </a:moveTo>
                <a:lnTo>
                  <a:pt x="2430500" y="60709"/>
                </a:lnTo>
                <a:lnTo>
                  <a:pt x="2442227" y="55880"/>
                </a:lnTo>
                <a:lnTo>
                  <a:pt x="2434980" y="38269"/>
                </a:lnTo>
                <a:close/>
              </a:path>
              <a:path w="2505710" h="1075054">
                <a:moveTo>
                  <a:pt x="2427749" y="20700"/>
                </a:moveTo>
                <a:lnTo>
                  <a:pt x="2416038" y="25523"/>
                </a:lnTo>
                <a:lnTo>
                  <a:pt x="2434952" y="38202"/>
                </a:lnTo>
                <a:lnTo>
                  <a:pt x="2427749" y="20700"/>
                </a:lnTo>
                <a:close/>
              </a:path>
              <a:path w="2505710" h="1075054">
                <a:moveTo>
                  <a:pt x="2377965" y="0"/>
                </a:moveTo>
                <a:lnTo>
                  <a:pt x="2416038" y="25523"/>
                </a:lnTo>
                <a:lnTo>
                  <a:pt x="2427749" y="20700"/>
                </a:lnTo>
                <a:lnTo>
                  <a:pt x="2495519" y="20700"/>
                </a:lnTo>
                <a:lnTo>
                  <a:pt x="2505473" y="9271"/>
                </a:lnTo>
                <a:lnTo>
                  <a:pt x="237796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63495" y="4102608"/>
            <a:ext cx="2625089" cy="1184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15949" y="2399792"/>
            <a:ext cx="2505710" cy="799465"/>
          </a:xfrm>
          <a:custGeom>
            <a:avLst/>
            <a:gdLst/>
            <a:ahLst/>
            <a:cxnLst/>
            <a:rect l="l" t="t" r="r" b="b"/>
            <a:pathLst>
              <a:path w="2505709" h="799464">
                <a:moveTo>
                  <a:pt x="63277" y="685809"/>
                </a:moveTo>
                <a:lnTo>
                  <a:pt x="40683" y="687832"/>
                </a:lnTo>
                <a:lnTo>
                  <a:pt x="20629" y="698404"/>
                </a:lnTo>
                <a:lnTo>
                  <a:pt x="6647" y="715263"/>
                </a:lnTo>
                <a:lnTo>
                  <a:pt x="0" y="736123"/>
                </a:lnTo>
                <a:lnTo>
                  <a:pt x="1948" y="758698"/>
                </a:lnTo>
                <a:lnTo>
                  <a:pt x="12541" y="778805"/>
                </a:lnTo>
                <a:lnTo>
                  <a:pt x="29444" y="792781"/>
                </a:lnTo>
                <a:lnTo>
                  <a:pt x="50347" y="799399"/>
                </a:lnTo>
                <a:lnTo>
                  <a:pt x="72941" y="797433"/>
                </a:lnTo>
                <a:lnTo>
                  <a:pt x="92995" y="786858"/>
                </a:lnTo>
                <a:lnTo>
                  <a:pt x="106977" y="769985"/>
                </a:lnTo>
                <a:lnTo>
                  <a:pt x="109881" y="760857"/>
                </a:lnTo>
                <a:lnTo>
                  <a:pt x="62146" y="760857"/>
                </a:lnTo>
                <a:lnTo>
                  <a:pt x="51478" y="724281"/>
                </a:lnTo>
                <a:lnTo>
                  <a:pt x="102595" y="709248"/>
                </a:lnTo>
                <a:lnTo>
                  <a:pt x="101084" y="706387"/>
                </a:lnTo>
                <a:lnTo>
                  <a:pt x="84181" y="692419"/>
                </a:lnTo>
                <a:lnTo>
                  <a:pt x="63277" y="685809"/>
                </a:lnTo>
                <a:close/>
              </a:path>
              <a:path w="2505709" h="799464">
                <a:moveTo>
                  <a:pt x="102595" y="709248"/>
                </a:moveTo>
                <a:lnTo>
                  <a:pt x="51478" y="724281"/>
                </a:lnTo>
                <a:lnTo>
                  <a:pt x="62146" y="760857"/>
                </a:lnTo>
                <a:lnTo>
                  <a:pt x="113342" y="745801"/>
                </a:lnTo>
                <a:lnTo>
                  <a:pt x="111676" y="726440"/>
                </a:lnTo>
                <a:lnTo>
                  <a:pt x="102595" y="709248"/>
                </a:lnTo>
                <a:close/>
              </a:path>
              <a:path w="2505709" h="799464">
                <a:moveTo>
                  <a:pt x="113342" y="745801"/>
                </a:moveTo>
                <a:lnTo>
                  <a:pt x="62146" y="760857"/>
                </a:lnTo>
                <a:lnTo>
                  <a:pt x="109881" y="760857"/>
                </a:lnTo>
                <a:lnTo>
                  <a:pt x="113625" y="749087"/>
                </a:lnTo>
                <a:lnTo>
                  <a:pt x="113342" y="745801"/>
                </a:lnTo>
                <a:close/>
              </a:path>
              <a:path w="2505709" h="799464">
                <a:moveTo>
                  <a:pt x="2414397" y="29379"/>
                </a:moveTo>
                <a:lnTo>
                  <a:pt x="102595" y="709248"/>
                </a:lnTo>
                <a:lnTo>
                  <a:pt x="111676" y="726440"/>
                </a:lnTo>
                <a:lnTo>
                  <a:pt x="113342" y="745801"/>
                </a:lnTo>
                <a:lnTo>
                  <a:pt x="2425159" y="65927"/>
                </a:lnTo>
                <a:lnTo>
                  <a:pt x="2431966" y="44069"/>
                </a:lnTo>
                <a:lnTo>
                  <a:pt x="2414397" y="29379"/>
                </a:lnTo>
                <a:close/>
              </a:path>
              <a:path w="2505709" h="799464">
                <a:moveTo>
                  <a:pt x="2501707" y="25781"/>
                </a:moveTo>
                <a:lnTo>
                  <a:pt x="2426632" y="25781"/>
                </a:lnTo>
                <a:lnTo>
                  <a:pt x="2437300" y="62357"/>
                </a:lnTo>
                <a:lnTo>
                  <a:pt x="2425159" y="65927"/>
                </a:lnTo>
                <a:lnTo>
                  <a:pt x="2411519" y="109728"/>
                </a:lnTo>
                <a:lnTo>
                  <a:pt x="2501707" y="25781"/>
                </a:lnTo>
                <a:close/>
              </a:path>
              <a:path w="2505709" h="799464">
                <a:moveTo>
                  <a:pt x="2431966" y="44069"/>
                </a:moveTo>
                <a:lnTo>
                  <a:pt x="2425159" y="65927"/>
                </a:lnTo>
                <a:lnTo>
                  <a:pt x="2437300" y="62357"/>
                </a:lnTo>
                <a:lnTo>
                  <a:pt x="2431966" y="44069"/>
                </a:lnTo>
                <a:close/>
              </a:path>
              <a:path w="2505709" h="799464">
                <a:moveTo>
                  <a:pt x="2426632" y="25781"/>
                </a:moveTo>
                <a:lnTo>
                  <a:pt x="2414397" y="29379"/>
                </a:lnTo>
                <a:lnTo>
                  <a:pt x="2431966" y="44069"/>
                </a:lnTo>
                <a:lnTo>
                  <a:pt x="2426632" y="25781"/>
                </a:lnTo>
                <a:close/>
              </a:path>
              <a:path w="2505709" h="799464">
                <a:moveTo>
                  <a:pt x="2379261" y="0"/>
                </a:moveTo>
                <a:lnTo>
                  <a:pt x="2414397" y="29379"/>
                </a:lnTo>
                <a:lnTo>
                  <a:pt x="2426632" y="25781"/>
                </a:lnTo>
                <a:lnTo>
                  <a:pt x="2501707" y="25781"/>
                </a:lnTo>
                <a:lnTo>
                  <a:pt x="2505118" y="22606"/>
                </a:lnTo>
                <a:lnTo>
                  <a:pt x="237926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11040" y="3093707"/>
            <a:ext cx="2625090" cy="898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1040" y="5109971"/>
            <a:ext cx="2625090" cy="898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5949" y="4414520"/>
            <a:ext cx="2505710" cy="799465"/>
          </a:xfrm>
          <a:custGeom>
            <a:avLst/>
            <a:gdLst/>
            <a:ahLst/>
            <a:cxnLst/>
            <a:rect l="l" t="t" r="r" b="b"/>
            <a:pathLst>
              <a:path w="2505709" h="799464">
                <a:moveTo>
                  <a:pt x="63277" y="685809"/>
                </a:moveTo>
                <a:lnTo>
                  <a:pt x="40683" y="687831"/>
                </a:lnTo>
                <a:lnTo>
                  <a:pt x="20629" y="698404"/>
                </a:lnTo>
                <a:lnTo>
                  <a:pt x="6647" y="715263"/>
                </a:lnTo>
                <a:lnTo>
                  <a:pt x="0" y="736123"/>
                </a:lnTo>
                <a:lnTo>
                  <a:pt x="1948" y="758697"/>
                </a:lnTo>
                <a:lnTo>
                  <a:pt x="12541" y="778805"/>
                </a:lnTo>
                <a:lnTo>
                  <a:pt x="29444" y="792781"/>
                </a:lnTo>
                <a:lnTo>
                  <a:pt x="50347" y="799399"/>
                </a:lnTo>
                <a:lnTo>
                  <a:pt x="72941" y="797432"/>
                </a:lnTo>
                <a:lnTo>
                  <a:pt x="92995" y="786858"/>
                </a:lnTo>
                <a:lnTo>
                  <a:pt x="106977" y="769985"/>
                </a:lnTo>
                <a:lnTo>
                  <a:pt x="109881" y="760856"/>
                </a:lnTo>
                <a:lnTo>
                  <a:pt x="62146" y="760856"/>
                </a:lnTo>
                <a:lnTo>
                  <a:pt x="51478" y="724280"/>
                </a:lnTo>
                <a:lnTo>
                  <a:pt x="102595" y="709248"/>
                </a:lnTo>
                <a:lnTo>
                  <a:pt x="101084" y="706387"/>
                </a:lnTo>
                <a:lnTo>
                  <a:pt x="84181" y="692419"/>
                </a:lnTo>
                <a:lnTo>
                  <a:pt x="63277" y="685809"/>
                </a:lnTo>
                <a:close/>
              </a:path>
              <a:path w="2505709" h="799464">
                <a:moveTo>
                  <a:pt x="102595" y="709248"/>
                </a:moveTo>
                <a:lnTo>
                  <a:pt x="51478" y="724280"/>
                </a:lnTo>
                <a:lnTo>
                  <a:pt x="62146" y="760856"/>
                </a:lnTo>
                <a:lnTo>
                  <a:pt x="113342" y="745801"/>
                </a:lnTo>
                <a:lnTo>
                  <a:pt x="111676" y="726439"/>
                </a:lnTo>
                <a:lnTo>
                  <a:pt x="102595" y="709248"/>
                </a:lnTo>
                <a:close/>
              </a:path>
              <a:path w="2505709" h="799464">
                <a:moveTo>
                  <a:pt x="113342" y="745801"/>
                </a:moveTo>
                <a:lnTo>
                  <a:pt x="62146" y="760856"/>
                </a:lnTo>
                <a:lnTo>
                  <a:pt x="109881" y="760856"/>
                </a:lnTo>
                <a:lnTo>
                  <a:pt x="113625" y="749087"/>
                </a:lnTo>
                <a:lnTo>
                  <a:pt x="113342" y="745801"/>
                </a:lnTo>
                <a:close/>
              </a:path>
              <a:path w="2505709" h="799464">
                <a:moveTo>
                  <a:pt x="2414397" y="29379"/>
                </a:moveTo>
                <a:lnTo>
                  <a:pt x="102595" y="709248"/>
                </a:lnTo>
                <a:lnTo>
                  <a:pt x="111676" y="726439"/>
                </a:lnTo>
                <a:lnTo>
                  <a:pt x="113342" y="745801"/>
                </a:lnTo>
                <a:lnTo>
                  <a:pt x="2425159" y="65927"/>
                </a:lnTo>
                <a:lnTo>
                  <a:pt x="2431966" y="44068"/>
                </a:lnTo>
                <a:lnTo>
                  <a:pt x="2414397" y="29379"/>
                </a:lnTo>
                <a:close/>
              </a:path>
              <a:path w="2505709" h="799464">
                <a:moveTo>
                  <a:pt x="2501707" y="25780"/>
                </a:moveTo>
                <a:lnTo>
                  <a:pt x="2426632" y="25780"/>
                </a:lnTo>
                <a:lnTo>
                  <a:pt x="2437300" y="62356"/>
                </a:lnTo>
                <a:lnTo>
                  <a:pt x="2425159" y="65927"/>
                </a:lnTo>
                <a:lnTo>
                  <a:pt x="2411519" y="109727"/>
                </a:lnTo>
                <a:lnTo>
                  <a:pt x="2501707" y="25780"/>
                </a:lnTo>
                <a:close/>
              </a:path>
              <a:path w="2505709" h="799464">
                <a:moveTo>
                  <a:pt x="2431966" y="44068"/>
                </a:moveTo>
                <a:lnTo>
                  <a:pt x="2425159" y="65927"/>
                </a:lnTo>
                <a:lnTo>
                  <a:pt x="2437300" y="62356"/>
                </a:lnTo>
                <a:lnTo>
                  <a:pt x="2431966" y="44068"/>
                </a:lnTo>
                <a:close/>
              </a:path>
              <a:path w="2505709" h="799464">
                <a:moveTo>
                  <a:pt x="2426632" y="25780"/>
                </a:moveTo>
                <a:lnTo>
                  <a:pt x="2414397" y="29379"/>
                </a:lnTo>
                <a:lnTo>
                  <a:pt x="2431966" y="44068"/>
                </a:lnTo>
                <a:lnTo>
                  <a:pt x="2426632" y="25780"/>
                </a:lnTo>
                <a:close/>
              </a:path>
              <a:path w="2505709" h="799464">
                <a:moveTo>
                  <a:pt x="2379261" y="0"/>
                </a:moveTo>
                <a:lnTo>
                  <a:pt x="2414397" y="29379"/>
                </a:lnTo>
                <a:lnTo>
                  <a:pt x="2426632" y="25780"/>
                </a:lnTo>
                <a:lnTo>
                  <a:pt x="2501707" y="25780"/>
                </a:lnTo>
                <a:lnTo>
                  <a:pt x="2505118" y="22605"/>
                </a:lnTo>
                <a:lnTo>
                  <a:pt x="237926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30932" y="3204210"/>
            <a:ext cx="1484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pc="-5" dirty="0" smtClean="0">
                <a:solidFill>
                  <a:srgbClr val="001F5F"/>
                </a:solidFill>
                <a:latin typeface="Arial"/>
                <a:cs typeface="Arial"/>
              </a:rPr>
              <a:t>Foci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63495" y="4474084"/>
            <a:ext cx="859663" cy="269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5"/>
              </a:lnSpc>
              <a:spcBef>
                <a:spcPts val="100"/>
              </a:spcBef>
            </a:pPr>
            <a:r>
              <a:rPr lang="hu-HU" spc="-5" dirty="0" smtClean="0">
                <a:solidFill>
                  <a:srgbClr val="001F5F"/>
                </a:solidFill>
                <a:latin typeface="Arial"/>
                <a:cs typeface="Arial"/>
              </a:rPr>
              <a:t>Színház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7958" y="3564382"/>
            <a:ext cx="1422400" cy="29431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880"/>
              </a:lnSpc>
              <a:spcBef>
                <a:spcPts val="395"/>
              </a:spcBef>
            </a:pPr>
            <a:r>
              <a:rPr lang="hu-HU" sz="1800" spc="-5" dirty="0" smtClean="0">
                <a:solidFill>
                  <a:srgbClr val="001F5F"/>
                </a:solidFill>
                <a:latin typeface="Arial"/>
                <a:cs typeface="Arial"/>
              </a:rPr>
              <a:t>Foci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1673" y="4356608"/>
            <a:ext cx="142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pc="-5" dirty="0" smtClean="0">
                <a:solidFill>
                  <a:srgbClr val="001F5F"/>
                </a:solidFill>
                <a:latin typeface="Arial"/>
                <a:cs typeface="Arial"/>
              </a:rPr>
              <a:t>Színház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2400" y="2728581"/>
            <a:ext cx="862533" cy="269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lang="hu-HU" sz="1800" b="1" u="heavy" spc="-5" dirty="0" smtClean="0">
                <a:solidFill>
                  <a:srgbClr val="001F5F"/>
                </a:solidFill>
                <a:latin typeface="Arial"/>
                <a:cs typeface="Arial"/>
              </a:rPr>
              <a:t>Lány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28180" y="1619503"/>
            <a:ext cx="1193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Kifizetések: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44333" y="1796542"/>
            <a:ext cx="876935" cy="69913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87630" algn="ctr">
              <a:lnSpc>
                <a:spcPct val="100000"/>
              </a:lnSpc>
              <a:spcBef>
                <a:spcPts val="590"/>
              </a:spcBef>
              <a:tabLst>
                <a:tab pos="635000" algn="l"/>
              </a:tabLst>
            </a:pPr>
            <a:r>
              <a:rPr lang="hu-HU" b="1" u="heavy" spc="-5" dirty="0">
                <a:solidFill>
                  <a:srgbClr val="001F5F"/>
                </a:solidFill>
                <a:latin typeface="Arial"/>
                <a:cs typeface="Arial"/>
              </a:rPr>
              <a:t>F</a:t>
            </a:r>
            <a:r>
              <a:rPr sz="1800" spc="-5" dirty="0" smtClean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lang="hu-HU" b="1" u="heavy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9"/>
              </a:spcBef>
              <a:tabLst>
                <a:tab pos="647065" algn="l"/>
              </a:tabLst>
            </a:pPr>
            <a:r>
              <a:rPr lang="hu-HU" spc="-5" dirty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r>
              <a:rPr sz="1800" dirty="0" smtClean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lang="hu-HU" dirty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15910" y="3708272"/>
            <a:ext cx="659765" cy="299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430" algn="l"/>
              </a:tabLst>
            </a:pPr>
            <a:r>
              <a:rPr lang="hu-HU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r>
              <a:rPr sz="1800" dirty="0" smtClean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lang="hu-HU" spc="-5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15910" y="4284726"/>
            <a:ext cx="659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430" algn="l"/>
              </a:tabLst>
            </a:pPr>
            <a:r>
              <a:rPr lang="hu-HU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800" dirty="0" smtClean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lang="hu-HU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15910" y="5725159"/>
            <a:ext cx="659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430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0,	</a:t>
            </a:r>
            <a:r>
              <a:rPr lang="hu-HU" spc="-5" dirty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6303" y="1331467"/>
            <a:ext cx="4278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lang="hu-HU" sz="1800" b="1" u="heavy" spc="-5" dirty="0" smtClean="0">
                <a:solidFill>
                  <a:srgbClr val="001F5F"/>
                </a:solidFill>
                <a:latin typeface="Arial"/>
                <a:cs typeface="Arial"/>
              </a:rPr>
              <a:t>fiú</a:t>
            </a:r>
            <a:r>
              <a:rPr sz="1800" b="1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u-HU" spc="-5" dirty="0" smtClean="0">
                <a:solidFill>
                  <a:srgbClr val="001F5F"/>
                </a:solidFill>
                <a:latin typeface="Arial"/>
                <a:cs typeface="Arial"/>
              </a:rPr>
              <a:t>már</a:t>
            </a:r>
            <a:r>
              <a:rPr sz="18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lang="hu-HU" sz="1800" b="1" u="heavy" spc="-5" dirty="0" smtClean="0">
                <a:solidFill>
                  <a:srgbClr val="001F5F"/>
                </a:solidFill>
                <a:latin typeface="Arial"/>
                <a:cs typeface="Arial"/>
              </a:rPr>
              <a:t>lány</a:t>
            </a:r>
            <a:r>
              <a:rPr sz="1800" b="1" spc="-1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„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fejével”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6303" y="1570736"/>
            <a:ext cx="5141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800" spc="-5" dirty="0" smtClean="0">
                <a:solidFill>
                  <a:srgbClr val="001F5F"/>
                </a:solidFill>
                <a:latin typeface="Arial"/>
                <a:cs typeface="Arial"/>
              </a:rPr>
              <a:t>gondolkodik, mielőtt </a:t>
            </a:r>
            <a:r>
              <a:rPr lang="hu-HU" sz="1800" dirty="0" smtClean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lang="hu-HU" sz="1800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u-HU" sz="1800" spc="-5" dirty="0" smtClean="0">
                <a:solidFill>
                  <a:srgbClr val="001F5F"/>
                </a:solidFill>
                <a:latin typeface="Arial"/>
                <a:cs typeface="Arial"/>
              </a:rPr>
              <a:t>döntést</a:t>
            </a:r>
            <a:r>
              <a:rPr lang="hu-HU" sz="1800" spc="3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u-HU" sz="1800" spc="-5" dirty="0" smtClean="0">
                <a:solidFill>
                  <a:srgbClr val="001F5F"/>
                </a:solidFill>
                <a:latin typeface="Arial"/>
                <a:cs typeface="Arial"/>
              </a:rPr>
              <a:t>meghozza.</a:t>
            </a:r>
            <a:endParaRPr lang="hu-HU" sz="18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54481" y="218693"/>
            <a:ext cx="76346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3600" b="1" dirty="0" smtClean="0">
                <a:solidFill>
                  <a:srgbClr val="760000"/>
                </a:solidFill>
                <a:latin typeface="Cambria"/>
                <a:cs typeface="Cambria"/>
              </a:rPr>
              <a:t>Nemek harca játék szekvenciálisan</a:t>
            </a:r>
            <a:endParaRPr sz="3600" dirty="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5171" y="5290565"/>
            <a:ext cx="2930525" cy="538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spc="-16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u-HU" sz="1800" b="1" u="heavy" spc="-5" dirty="0" smtClean="0">
                <a:solidFill>
                  <a:srgbClr val="001F5F"/>
                </a:solidFill>
                <a:latin typeface="Arial"/>
                <a:cs typeface="Arial"/>
              </a:rPr>
              <a:t>Lány</a:t>
            </a:r>
            <a:endParaRPr sz="1800" dirty="0">
              <a:latin typeface="Arial"/>
              <a:cs typeface="Arial"/>
            </a:endParaRPr>
          </a:p>
          <a:p>
            <a:pPr marL="1546860">
              <a:lnSpc>
                <a:spcPts val="2130"/>
              </a:lnSpc>
            </a:pPr>
            <a:r>
              <a:rPr lang="hu-HU" spc="-5" dirty="0" smtClean="0">
                <a:solidFill>
                  <a:srgbClr val="001F5F"/>
                </a:solidFill>
                <a:latin typeface="Arial"/>
                <a:cs typeface="Arial"/>
              </a:rPr>
              <a:t>Foci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7701" y="2160777"/>
            <a:ext cx="1206500" cy="29431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880"/>
              </a:lnSpc>
              <a:spcBef>
                <a:spcPts val="395"/>
              </a:spcBef>
            </a:pPr>
            <a:r>
              <a:rPr lang="hu-HU" spc="-10" dirty="0">
                <a:solidFill>
                  <a:srgbClr val="001F5F"/>
                </a:solidFill>
                <a:latin typeface="Arial"/>
                <a:cs typeface="Arial"/>
              </a:rPr>
              <a:t>S</a:t>
            </a:r>
            <a:r>
              <a:rPr lang="hu-HU" sz="1800" spc="-10" dirty="0" smtClean="0">
                <a:solidFill>
                  <a:srgbClr val="001F5F"/>
                </a:solidFill>
                <a:latin typeface="Arial"/>
                <a:cs typeface="Arial"/>
              </a:rPr>
              <a:t>zínház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89647" y="3844290"/>
            <a:ext cx="151130" cy="666115"/>
          </a:xfrm>
          <a:custGeom>
            <a:avLst/>
            <a:gdLst/>
            <a:ahLst/>
            <a:cxnLst/>
            <a:rect l="l" t="t" r="r" b="b"/>
            <a:pathLst>
              <a:path w="151129" h="666114">
                <a:moveTo>
                  <a:pt x="75437" y="100584"/>
                </a:moveTo>
                <a:lnTo>
                  <a:pt x="50292" y="117348"/>
                </a:lnTo>
                <a:lnTo>
                  <a:pt x="50292" y="665988"/>
                </a:lnTo>
                <a:lnTo>
                  <a:pt x="100583" y="665988"/>
                </a:lnTo>
                <a:lnTo>
                  <a:pt x="100583" y="117348"/>
                </a:lnTo>
                <a:lnTo>
                  <a:pt x="75437" y="100584"/>
                </a:lnTo>
                <a:close/>
              </a:path>
              <a:path w="151129" h="666114">
                <a:moveTo>
                  <a:pt x="75437" y="0"/>
                </a:moveTo>
                <a:lnTo>
                  <a:pt x="0" y="150876"/>
                </a:lnTo>
                <a:lnTo>
                  <a:pt x="50292" y="117348"/>
                </a:lnTo>
                <a:lnTo>
                  <a:pt x="50292" y="100584"/>
                </a:lnTo>
                <a:lnTo>
                  <a:pt x="125729" y="100584"/>
                </a:lnTo>
                <a:lnTo>
                  <a:pt x="75437" y="0"/>
                </a:lnTo>
                <a:close/>
              </a:path>
              <a:path w="151129" h="666114">
                <a:moveTo>
                  <a:pt x="125729" y="100584"/>
                </a:moveTo>
                <a:lnTo>
                  <a:pt x="100583" y="100584"/>
                </a:lnTo>
                <a:lnTo>
                  <a:pt x="100583" y="117348"/>
                </a:lnTo>
                <a:lnTo>
                  <a:pt x="150875" y="150876"/>
                </a:lnTo>
                <a:lnTo>
                  <a:pt x="125729" y="100584"/>
                </a:lnTo>
                <a:close/>
              </a:path>
              <a:path w="151129" h="666114">
                <a:moveTo>
                  <a:pt x="75437" y="100584"/>
                </a:moveTo>
                <a:lnTo>
                  <a:pt x="50292" y="100584"/>
                </a:lnTo>
                <a:lnTo>
                  <a:pt x="50292" y="117348"/>
                </a:lnTo>
                <a:lnTo>
                  <a:pt x="75437" y="100584"/>
                </a:lnTo>
                <a:close/>
              </a:path>
              <a:path w="151129" h="666114">
                <a:moveTo>
                  <a:pt x="100583" y="100584"/>
                </a:moveTo>
                <a:lnTo>
                  <a:pt x="75437" y="100584"/>
                </a:lnTo>
                <a:lnTo>
                  <a:pt x="100583" y="117348"/>
                </a:lnTo>
                <a:lnTo>
                  <a:pt x="100583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97011" y="4437126"/>
            <a:ext cx="151130" cy="1512570"/>
          </a:xfrm>
          <a:custGeom>
            <a:avLst/>
            <a:gdLst/>
            <a:ahLst/>
            <a:cxnLst/>
            <a:rect l="l" t="t" r="r" b="b"/>
            <a:pathLst>
              <a:path w="151129" h="1512570">
                <a:moveTo>
                  <a:pt x="75438" y="100584"/>
                </a:moveTo>
                <a:lnTo>
                  <a:pt x="50292" y="117348"/>
                </a:lnTo>
                <a:lnTo>
                  <a:pt x="50292" y="1512163"/>
                </a:lnTo>
                <a:lnTo>
                  <a:pt x="100584" y="1512163"/>
                </a:lnTo>
                <a:lnTo>
                  <a:pt x="100584" y="117348"/>
                </a:lnTo>
                <a:lnTo>
                  <a:pt x="75438" y="100584"/>
                </a:lnTo>
                <a:close/>
              </a:path>
              <a:path w="151129" h="1512570">
                <a:moveTo>
                  <a:pt x="75438" y="0"/>
                </a:moveTo>
                <a:lnTo>
                  <a:pt x="0" y="150875"/>
                </a:lnTo>
                <a:lnTo>
                  <a:pt x="50292" y="117348"/>
                </a:lnTo>
                <a:lnTo>
                  <a:pt x="50292" y="100584"/>
                </a:lnTo>
                <a:lnTo>
                  <a:pt x="125730" y="100584"/>
                </a:lnTo>
                <a:lnTo>
                  <a:pt x="75438" y="0"/>
                </a:lnTo>
                <a:close/>
              </a:path>
              <a:path w="151129" h="1512570">
                <a:moveTo>
                  <a:pt x="125730" y="100584"/>
                </a:moveTo>
                <a:lnTo>
                  <a:pt x="100584" y="100584"/>
                </a:lnTo>
                <a:lnTo>
                  <a:pt x="100584" y="117348"/>
                </a:lnTo>
                <a:lnTo>
                  <a:pt x="150876" y="150875"/>
                </a:lnTo>
                <a:lnTo>
                  <a:pt x="125730" y="100584"/>
                </a:lnTo>
                <a:close/>
              </a:path>
              <a:path w="151129" h="1512570">
                <a:moveTo>
                  <a:pt x="75438" y="100584"/>
                </a:moveTo>
                <a:lnTo>
                  <a:pt x="50292" y="100584"/>
                </a:lnTo>
                <a:lnTo>
                  <a:pt x="50292" y="117348"/>
                </a:lnTo>
                <a:lnTo>
                  <a:pt x="75438" y="100584"/>
                </a:lnTo>
                <a:close/>
              </a:path>
              <a:path w="151129" h="1512570">
                <a:moveTo>
                  <a:pt x="100584" y="100584"/>
                </a:moveTo>
                <a:lnTo>
                  <a:pt x="75438" y="100584"/>
                </a:lnTo>
                <a:lnTo>
                  <a:pt x="100584" y="117348"/>
                </a:lnTo>
                <a:lnTo>
                  <a:pt x="100584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7011" y="2349245"/>
            <a:ext cx="151130" cy="1512570"/>
          </a:xfrm>
          <a:custGeom>
            <a:avLst/>
            <a:gdLst/>
            <a:ahLst/>
            <a:cxnLst/>
            <a:rect l="l" t="t" r="r" b="b"/>
            <a:pathLst>
              <a:path w="151129" h="1512570">
                <a:moveTo>
                  <a:pt x="0" y="1361312"/>
                </a:moveTo>
                <a:lnTo>
                  <a:pt x="75438" y="1512189"/>
                </a:lnTo>
                <a:lnTo>
                  <a:pt x="125730" y="1411604"/>
                </a:lnTo>
                <a:lnTo>
                  <a:pt x="50292" y="1411604"/>
                </a:lnTo>
                <a:lnTo>
                  <a:pt x="50292" y="1394840"/>
                </a:lnTo>
                <a:lnTo>
                  <a:pt x="0" y="1361312"/>
                </a:lnTo>
                <a:close/>
              </a:path>
              <a:path w="151129" h="1512570">
                <a:moveTo>
                  <a:pt x="50292" y="1394840"/>
                </a:moveTo>
                <a:lnTo>
                  <a:pt x="50292" y="1411604"/>
                </a:lnTo>
                <a:lnTo>
                  <a:pt x="75438" y="1411604"/>
                </a:lnTo>
                <a:lnTo>
                  <a:pt x="50292" y="1394840"/>
                </a:lnTo>
                <a:close/>
              </a:path>
              <a:path w="151129" h="1512570">
                <a:moveTo>
                  <a:pt x="100584" y="0"/>
                </a:moveTo>
                <a:lnTo>
                  <a:pt x="50292" y="0"/>
                </a:lnTo>
                <a:lnTo>
                  <a:pt x="50292" y="1394840"/>
                </a:lnTo>
                <a:lnTo>
                  <a:pt x="75438" y="1411604"/>
                </a:lnTo>
                <a:lnTo>
                  <a:pt x="100584" y="1394840"/>
                </a:lnTo>
                <a:lnTo>
                  <a:pt x="100584" y="0"/>
                </a:lnTo>
                <a:close/>
              </a:path>
              <a:path w="151129" h="1512570">
                <a:moveTo>
                  <a:pt x="100584" y="1394840"/>
                </a:moveTo>
                <a:lnTo>
                  <a:pt x="75438" y="1411604"/>
                </a:lnTo>
                <a:lnTo>
                  <a:pt x="100584" y="1411604"/>
                </a:lnTo>
                <a:lnTo>
                  <a:pt x="100584" y="1394840"/>
                </a:lnTo>
                <a:close/>
              </a:path>
              <a:path w="151129" h="1512570">
                <a:moveTo>
                  <a:pt x="150876" y="1361312"/>
                </a:moveTo>
                <a:lnTo>
                  <a:pt x="100584" y="1394840"/>
                </a:lnTo>
                <a:lnTo>
                  <a:pt x="100584" y="1411604"/>
                </a:lnTo>
                <a:lnTo>
                  <a:pt x="125730" y="1411604"/>
                </a:lnTo>
                <a:lnTo>
                  <a:pt x="150876" y="13613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975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3924427"/>
            <a:ext cx="1103630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elépő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aszt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68050" y="3132454"/>
            <a:ext cx="2505710" cy="1075055"/>
          </a:xfrm>
          <a:custGeom>
            <a:avLst/>
            <a:gdLst/>
            <a:ahLst/>
            <a:cxnLst/>
            <a:rect l="l" t="t" r="r" b="b"/>
            <a:pathLst>
              <a:path w="2505710" h="1075054">
                <a:moveTo>
                  <a:pt x="57671" y="960229"/>
                </a:moveTo>
                <a:lnTo>
                  <a:pt x="35450" y="964565"/>
                </a:lnTo>
                <a:lnTo>
                  <a:pt x="16569" y="977141"/>
                </a:lnTo>
                <a:lnTo>
                  <a:pt x="4415" y="995362"/>
                </a:lnTo>
                <a:lnTo>
                  <a:pt x="0" y="1016821"/>
                </a:lnTo>
                <a:lnTo>
                  <a:pt x="4335" y="1039114"/>
                </a:lnTo>
                <a:lnTo>
                  <a:pt x="16984" y="1057995"/>
                </a:lnTo>
                <a:lnTo>
                  <a:pt x="35228" y="1070149"/>
                </a:lnTo>
                <a:lnTo>
                  <a:pt x="56663" y="1074564"/>
                </a:lnTo>
                <a:lnTo>
                  <a:pt x="78884" y="1070229"/>
                </a:lnTo>
                <a:lnTo>
                  <a:pt x="97766" y="1057580"/>
                </a:lnTo>
                <a:lnTo>
                  <a:pt x="109920" y="1039336"/>
                </a:lnTo>
                <a:lnTo>
                  <a:pt x="110803" y="1035050"/>
                </a:lnTo>
                <a:lnTo>
                  <a:pt x="64406" y="1035050"/>
                </a:lnTo>
                <a:lnTo>
                  <a:pt x="49928" y="999744"/>
                </a:lnTo>
                <a:lnTo>
                  <a:pt x="99146" y="979478"/>
                </a:lnTo>
                <a:lnTo>
                  <a:pt x="97351" y="976798"/>
                </a:lnTo>
                <a:lnTo>
                  <a:pt x="79107" y="964644"/>
                </a:lnTo>
                <a:lnTo>
                  <a:pt x="57671" y="960229"/>
                </a:lnTo>
                <a:close/>
              </a:path>
              <a:path w="2505710" h="1075054">
                <a:moveTo>
                  <a:pt x="99146" y="979478"/>
                </a:moveTo>
                <a:lnTo>
                  <a:pt x="49928" y="999744"/>
                </a:lnTo>
                <a:lnTo>
                  <a:pt x="64406" y="1035050"/>
                </a:lnTo>
                <a:lnTo>
                  <a:pt x="113719" y="1014743"/>
                </a:lnTo>
                <a:lnTo>
                  <a:pt x="109999" y="995680"/>
                </a:lnTo>
                <a:lnTo>
                  <a:pt x="99146" y="979478"/>
                </a:lnTo>
                <a:close/>
              </a:path>
              <a:path w="2505710" h="1075054">
                <a:moveTo>
                  <a:pt x="113719" y="1014743"/>
                </a:moveTo>
                <a:lnTo>
                  <a:pt x="64406" y="1035050"/>
                </a:lnTo>
                <a:lnTo>
                  <a:pt x="110803" y="1035050"/>
                </a:lnTo>
                <a:lnTo>
                  <a:pt x="114335" y="1017901"/>
                </a:lnTo>
                <a:lnTo>
                  <a:pt x="113719" y="1014743"/>
                </a:lnTo>
                <a:close/>
              </a:path>
              <a:path w="2505710" h="1075054">
                <a:moveTo>
                  <a:pt x="2416038" y="25523"/>
                </a:moveTo>
                <a:lnTo>
                  <a:pt x="99146" y="979478"/>
                </a:lnTo>
                <a:lnTo>
                  <a:pt x="109999" y="995680"/>
                </a:lnTo>
                <a:lnTo>
                  <a:pt x="113719" y="1014743"/>
                </a:lnTo>
                <a:lnTo>
                  <a:pt x="2430500" y="60709"/>
                </a:lnTo>
                <a:lnTo>
                  <a:pt x="2434980" y="38269"/>
                </a:lnTo>
                <a:lnTo>
                  <a:pt x="2416038" y="25523"/>
                </a:lnTo>
                <a:close/>
              </a:path>
              <a:path w="2505710" h="1075054">
                <a:moveTo>
                  <a:pt x="2495519" y="20700"/>
                </a:moveTo>
                <a:lnTo>
                  <a:pt x="2427749" y="20700"/>
                </a:lnTo>
                <a:lnTo>
                  <a:pt x="2442227" y="55880"/>
                </a:lnTo>
                <a:lnTo>
                  <a:pt x="2430500" y="60709"/>
                </a:lnTo>
                <a:lnTo>
                  <a:pt x="2421526" y="105664"/>
                </a:lnTo>
                <a:lnTo>
                  <a:pt x="2495519" y="20700"/>
                </a:lnTo>
                <a:close/>
              </a:path>
              <a:path w="2505710" h="1075054">
                <a:moveTo>
                  <a:pt x="2434980" y="38269"/>
                </a:moveTo>
                <a:lnTo>
                  <a:pt x="2430500" y="60709"/>
                </a:lnTo>
                <a:lnTo>
                  <a:pt x="2442227" y="55880"/>
                </a:lnTo>
                <a:lnTo>
                  <a:pt x="2434980" y="38269"/>
                </a:lnTo>
                <a:close/>
              </a:path>
              <a:path w="2505710" h="1075054">
                <a:moveTo>
                  <a:pt x="2427749" y="20700"/>
                </a:moveTo>
                <a:lnTo>
                  <a:pt x="2416038" y="25523"/>
                </a:lnTo>
                <a:lnTo>
                  <a:pt x="2434952" y="38202"/>
                </a:lnTo>
                <a:lnTo>
                  <a:pt x="2427749" y="20700"/>
                </a:lnTo>
                <a:close/>
              </a:path>
              <a:path w="2505710" h="1075054">
                <a:moveTo>
                  <a:pt x="2377965" y="0"/>
                </a:moveTo>
                <a:lnTo>
                  <a:pt x="2416038" y="25523"/>
                </a:lnTo>
                <a:lnTo>
                  <a:pt x="2427749" y="20700"/>
                </a:lnTo>
                <a:lnTo>
                  <a:pt x="2495519" y="20700"/>
                </a:lnTo>
                <a:lnTo>
                  <a:pt x="2505473" y="9271"/>
                </a:lnTo>
                <a:lnTo>
                  <a:pt x="237796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63495" y="4102608"/>
            <a:ext cx="2625089" cy="1184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15949" y="2399792"/>
            <a:ext cx="2505710" cy="799465"/>
          </a:xfrm>
          <a:custGeom>
            <a:avLst/>
            <a:gdLst/>
            <a:ahLst/>
            <a:cxnLst/>
            <a:rect l="l" t="t" r="r" b="b"/>
            <a:pathLst>
              <a:path w="2505709" h="799464">
                <a:moveTo>
                  <a:pt x="63277" y="685809"/>
                </a:moveTo>
                <a:lnTo>
                  <a:pt x="40683" y="687832"/>
                </a:lnTo>
                <a:lnTo>
                  <a:pt x="20629" y="698404"/>
                </a:lnTo>
                <a:lnTo>
                  <a:pt x="6647" y="715263"/>
                </a:lnTo>
                <a:lnTo>
                  <a:pt x="0" y="736123"/>
                </a:lnTo>
                <a:lnTo>
                  <a:pt x="1948" y="758698"/>
                </a:lnTo>
                <a:lnTo>
                  <a:pt x="12541" y="778805"/>
                </a:lnTo>
                <a:lnTo>
                  <a:pt x="29444" y="792781"/>
                </a:lnTo>
                <a:lnTo>
                  <a:pt x="50347" y="799399"/>
                </a:lnTo>
                <a:lnTo>
                  <a:pt x="72941" y="797433"/>
                </a:lnTo>
                <a:lnTo>
                  <a:pt x="92995" y="786858"/>
                </a:lnTo>
                <a:lnTo>
                  <a:pt x="106977" y="769985"/>
                </a:lnTo>
                <a:lnTo>
                  <a:pt x="109881" y="760857"/>
                </a:lnTo>
                <a:lnTo>
                  <a:pt x="62146" y="760857"/>
                </a:lnTo>
                <a:lnTo>
                  <a:pt x="51478" y="724281"/>
                </a:lnTo>
                <a:lnTo>
                  <a:pt x="102595" y="709248"/>
                </a:lnTo>
                <a:lnTo>
                  <a:pt x="101084" y="706387"/>
                </a:lnTo>
                <a:lnTo>
                  <a:pt x="84181" y="692419"/>
                </a:lnTo>
                <a:lnTo>
                  <a:pt x="63277" y="685809"/>
                </a:lnTo>
                <a:close/>
              </a:path>
              <a:path w="2505709" h="799464">
                <a:moveTo>
                  <a:pt x="102595" y="709248"/>
                </a:moveTo>
                <a:lnTo>
                  <a:pt x="51478" y="724281"/>
                </a:lnTo>
                <a:lnTo>
                  <a:pt x="62146" y="760857"/>
                </a:lnTo>
                <a:lnTo>
                  <a:pt x="113342" y="745801"/>
                </a:lnTo>
                <a:lnTo>
                  <a:pt x="111676" y="726440"/>
                </a:lnTo>
                <a:lnTo>
                  <a:pt x="102595" y="709248"/>
                </a:lnTo>
                <a:close/>
              </a:path>
              <a:path w="2505709" h="799464">
                <a:moveTo>
                  <a:pt x="113342" y="745801"/>
                </a:moveTo>
                <a:lnTo>
                  <a:pt x="62146" y="760857"/>
                </a:lnTo>
                <a:lnTo>
                  <a:pt x="109881" y="760857"/>
                </a:lnTo>
                <a:lnTo>
                  <a:pt x="113625" y="749087"/>
                </a:lnTo>
                <a:lnTo>
                  <a:pt x="113342" y="745801"/>
                </a:lnTo>
                <a:close/>
              </a:path>
              <a:path w="2505709" h="799464">
                <a:moveTo>
                  <a:pt x="2414397" y="29379"/>
                </a:moveTo>
                <a:lnTo>
                  <a:pt x="102595" y="709248"/>
                </a:lnTo>
                <a:lnTo>
                  <a:pt x="111676" y="726440"/>
                </a:lnTo>
                <a:lnTo>
                  <a:pt x="113342" y="745801"/>
                </a:lnTo>
                <a:lnTo>
                  <a:pt x="2425159" y="65927"/>
                </a:lnTo>
                <a:lnTo>
                  <a:pt x="2431966" y="44069"/>
                </a:lnTo>
                <a:lnTo>
                  <a:pt x="2414397" y="29379"/>
                </a:lnTo>
                <a:close/>
              </a:path>
              <a:path w="2505709" h="799464">
                <a:moveTo>
                  <a:pt x="2501707" y="25781"/>
                </a:moveTo>
                <a:lnTo>
                  <a:pt x="2426632" y="25781"/>
                </a:lnTo>
                <a:lnTo>
                  <a:pt x="2437300" y="62357"/>
                </a:lnTo>
                <a:lnTo>
                  <a:pt x="2425159" y="65927"/>
                </a:lnTo>
                <a:lnTo>
                  <a:pt x="2411519" y="109728"/>
                </a:lnTo>
                <a:lnTo>
                  <a:pt x="2501707" y="25781"/>
                </a:lnTo>
                <a:close/>
              </a:path>
              <a:path w="2505709" h="799464">
                <a:moveTo>
                  <a:pt x="2431966" y="44069"/>
                </a:moveTo>
                <a:lnTo>
                  <a:pt x="2425159" y="65927"/>
                </a:lnTo>
                <a:lnTo>
                  <a:pt x="2437300" y="62357"/>
                </a:lnTo>
                <a:lnTo>
                  <a:pt x="2431966" y="44069"/>
                </a:lnTo>
                <a:close/>
              </a:path>
              <a:path w="2505709" h="799464">
                <a:moveTo>
                  <a:pt x="2426632" y="25781"/>
                </a:moveTo>
                <a:lnTo>
                  <a:pt x="2414397" y="29379"/>
                </a:lnTo>
                <a:lnTo>
                  <a:pt x="2431966" y="44069"/>
                </a:lnTo>
                <a:lnTo>
                  <a:pt x="2426632" y="25781"/>
                </a:lnTo>
                <a:close/>
              </a:path>
              <a:path w="2505709" h="799464">
                <a:moveTo>
                  <a:pt x="2379261" y="0"/>
                </a:moveTo>
                <a:lnTo>
                  <a:pt x="2414397" y="29379"/>
                </a:lnTo>
                <a:lnTo>
                  <a:pt x="2426632" y="25781"/>
                </a:lnTo>
                <a:lnTo>
                  <a:pt x="2501707" y="25781"/>
                </a:lnTo>
                <a:lnTo>
                  <a:pt x="2505118" y="22606"/>
                </a:lnTo>
                <a:lnTo>
                  <a:pt x="237926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11040" y="3093707"/>
            <a:ext cx="2625090" cy="898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1040" y="5109971"/>
            <a:ext cx="2625090" cy="898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5949" y="4414520"/>
            <a:ext cx="2505710" cy="799465"/>
          </a:xfrm>
          <a:custGeom>
            <a:avLst/>
            <a:gdLst/>
            <a:ahLst/>
            <a:cxnLst/>
            <a:rect l="l" t="t" r="r" b="b"/>
            <a:pathLst>
              <a:path w="2505709" h="799464">
                <a:moveTo>
                  <a:pt x="63277" y="685809"/>
                </a:moveTo>
                <a:lnTo>
                  <a:pt x="40683" y="687831"/>
                </a:lnTo>
                <a:lnTo>
                  <a:pt x="20629" y="698404"/>
                </a:lnTo>
                <a:lnTo>
                  <a:pt x="6647" y="715263"/>
                </a:lnTo>
                <a:lnTo>
                  <a:pt x="0" y="736123"/>
                </a:lnTo>
                <a:lnTo>
                  <a:pt x="1948" y="758697"/>
                </a:lnTo>
                <a:lnTo>
                  <a:pt x="12541" y="778805"/>
                </a:lnTo>
                <a:lnTo>
                  <a:pt x="29444" y="792781"/>
                </a:lnTo>
                <a:lnTo>
                  <a:pt x="50347" y="799399"/>
                </a:lnTo>
                <a:lnTo>
                  <a:pt x="72941" y="797432"/>
                </a:lnTo>
                <a:lnTo>
                  <a:pt x="92995" y="786858"/>
                </a:lnTo>
                <a:lnTo>
                  <a:pt x="106977" y="769985"/>
                </a:lnTo>
                <a:lnTo>
                  <a:pt x="109881" y="760856"/>
                </a:lnTo>
                <a:lnTo>
                  <a:pt x="62146" y="760856"/>
                </a:lnTo>
                <a:lnTo>
                  <a:pt x="51478" y="724280"/>
                </a:lnTo>
                <a:lnTo>
                  <a:pt x="102595" y="709248"/>
                </a:lnTo>
                <a:lnTo>
                  <a:pt x="101084" y="706387"/>
                </a:lnTo>
                <a:lnTo>
                  <a:pt x="84181" y="692419"/>
                </a:lnTo>
                <a:lnTo>
                  <a:pt x="63277" y="685809"/>
                </a:lnTo>
                <a:close/>
              </a:path>
              <a:path w="2505709" h="799464">
                <a:moveTo>
                  <a:pt x="102595" y="709248"/>
                </a:moveTo>
                <a:lnTo>
                  <a:pt x="51478" y="724280"/>
                </a:lnTo>
                <a:lnTo>
                  <a:pt x="62146" y="760856"/>
                </a:lnTo>
                <a:lnTo>
                  <a:pt x="113342" y="745801"/>
                </a:lnTo>
                <a:lnTo>
                  <a:pt x="111676" y="726439"/>
                </a:lnTo>
                <a:lnTo>
                  <a:pt x="102595" y="709248"/>
                </a:lnTo>
                <a:close/>
              </a:path>
              <a:path w="2505709" h="799464">
                <a:moveTo>
                  <a:pt x="113342" y="745801"/>
                </a:moveTo>
                <a:lnTo>
                  <a:pt x="62146" y="760856"/>
                </a:lnTo>
                <a:lnTo>
                  <a:pt x="109881" y="760856"/>
                </a:lnTo>
                <a:lnTo>
                  <a:pt x="113625" y="749087"/>
                </a:lnTo>
                <a:lnTo>
                  <a:pt x="113342" y="745801"/>
                </a:lnTo>
                <a:close/>
              </a:path>
              <a:path w="2505709" h="799464">
                <a:moveTo>
                  <a:pt x="2414397" y="29379"/>
                </a:moveTo>
                <a:lnTo>
                  <a:pt x="102595" y="709248"/>
                </a:lnTo>
                <a:lnTo>
                  <a:pt x="111676" y="726439"/>
                </a:lnTo>
                <a:lnTo>
                  <a:pt x="113342" y="745801"/>
                </a:lnTo>
                <a:lnTo>
                  <a:pt x="2425159" y="65927"/>
                </a:lnTo>
                <a:lnTo>
                  <a:pt x="2431966" y="44068"/>
                </a:lnTo>
                <a:lnTo>
                  <a:pt x="2414397" y="29379"/>
                </a:lnTo>
                <a:close/>
              </a:path>
              <a:path w="2505709" h="799464">
                <a:moveTo>
                  <a:pt x="2501707" y="25780"/>
                </a:moveTo>
                <a:lnTo>
                  <a:pt x="2426632" y="25780"/>
                </a:lnTo>
                <a:lnTo>
                  <a:pt x="2437300" y="62356"/>
                </a:lnTo>
                <a:lnTo>
                  <a:pt x="2425159" y="65927"/>
                </a:lnTo>
                <a:lnTo>
                  <a:pt x="2411519" y="109727"/>
                </a:lnTo>
                <a:lnTo>
                  <a:pt x="2501707" y="25780"/>
                </a:lnTo>
                <a:close/>
              </a:path>
              <a:path w="2505709" h="799464">
                <a:moveTo>
                  <a:pt x="2431966" y="44068"/>
                </a:moveTo>
                <a:lnTo>
                  <a:pt x="2425159" y="65927"/>
                </a:lnTo>
                <a:lnTo>
                  <a:pt x="2437300" y="62356"/>
                </a:lnTo>
                <a:lnTo>
                  <a:pt x="2431966" y="44068"/>
                </a:lnTo>
                <a:close/>
              </a:path>
              <a:path w="2505709" h="799464">
                <a:moveTo>
                  <a:pt x="2426632" y="25780"/>
                </a:moveTo>
                <a:lnTo>
                  <a:pt x="2414397" y="29379"/>
                </a:lnTo>
                <a:lnTo>
                  <a:pt x="2431966" y="44068"/>
                </a:lnTo>
                <a:lnTo>
                  <a:pt x="2426632" y="25780"/>
                </a:lnTo>
                <a:close/>
              </a:path>
              <a:path w="2505709" h="799464">
                <a:moveTo>
                  <a:pt x="2379261" y="0"/>
                </a:moveTo>
                <a:lnTo>
                  <a:pt x="2414397" y="29379"/>
                </a:lnTo>
                <a:lnTo>
                  <a:pt x="2426632" y="25780"/>
                </a:lnTo>
                <a:lnTo>
                  <a:pt x="2501707" y="25780"/>
                </a:lnTo>
                <a:lnTo>
                  <a:pt x="2505118" y="22605"/>
                </a:lnTo>
                <a:lnTo>
                  <a:pt x="237926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30932" y="3204210"/>
            <a:ext cx="1484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Belép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piacra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4823" y="4501972"/>
            <a:ext cx="648335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5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Nem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5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lép</a:t>
            </a:r>
            <a:r>
              <a:rPr sz="18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7958" y="3564382"/>
            <a:ext cx="1422400" cy="5391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880"/>
              </a:lnSpc>
              <a:spcBef>
                <a:spcPts val="39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Nem harcol:  Változatlan</a:t>
            </a:r>
            <a:r>
              <a:rPr sz="18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ár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1673" y="4356608"/>
            <a:ext cx="142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Változatlan</a:t>
            </a:r>
            <a:r>
              <a:rPr sz="18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ár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9230" y="2411983"/>
            <a:ext cx="1578610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onopolista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választása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28180" y="1619503"/>
            <a:ext cx="1193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Kifizetések: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44333" y="1796542"/>
            <a:ext cx="876935" cy="69913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87630" algn="ctr">
              <a:lnSpc>
                <a:spcPct val="100000"/>
              </a:lnSpc>
              <a:spcBef>
                <a:spcPts val="590"/>
              </a:spcBef>
              <a:tabLst>
                <a:tab pos="635000" algn="l"/>
              </a:tabLst>
            </a:pP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,	</a:t>
            </a:r>
            <a:r>
              <a:rPr sz="1800" b="1" u="heavy" dirty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9"/>
              </a:spcBef>
              <a:tabLst>
                <a:tab pos="647065" algn="l"/>
              </a:tabLst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-1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,	-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15910" y="3708272"/>
            <a:ext cx="659765" cy="299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430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2,	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15910" y="4284726"/>
            <a:ext cx="659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430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0,	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15910" y="5725159"/>
            <a:ext cx="659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430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0,	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6303" y="1331467"/>
            <a:ext cx="4278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elépő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vállalat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onopolista</a:t>
            </a:r>
            <a:r>
              <a:rPr sz="18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„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fejével”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6303" y="1570736"/>
            <a:ext cx="5141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gondolkodik, mielőtt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belépési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döntést</a:t>
            </a:r>
            <a:r>
              <a:rPr sz="1800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meghozza.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54481" y="218693"/>
            <a:ext cx="763460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760000"/>
                </a:solidFill>
                <a:latin typeface="Cambria"/>
                <a:cs typeface="Cambria"/>
              </a:rPr>
              <a:t>Példa </a:t>
            </a:r>
            <a:r>
              <a:rPr sz="3200" b="1" spc="-5" dirty="0" err="1">
                <a:solidFill>
                  <a:srgbClr val="760000"/>
                </a:solidFill>
                <a:latin typeface="Cambria"/>
                <a:cs typeface="Cambria"/>
              </a:rPr>
              <a:t>szekvenciális</a:t>
            </a:r>
            <a:r>
              <a:rPr sz="3200" b="1" spc="-50" dirty="0">
                <a:solidFill>
                  <a:srgbClr val="760000"/>
                </a:solidFill>
                <a:latin typeface="Cambria"/>
                <a:cs typeface="Cambria"/>
              </a:rPr>
              <a:t> </a:t>
            </a:r>
            <a:r>
              <a:rPr sz="3200" b="1" spc="-5" dirty="0" err="1" smtClean="0">
                <a:solidFill>
                  <a:srgbClr val="760000"/>
                </a:solidFill>
                <a:latin typeface="Cambria"/>
                <a:cs typeface="Cambria"/>
              </a:rPr>
              <a:t>játékra</a:t>
            </a:r>
            <a:r>
              <a:rPr lang="hu-HU" sz="3200" b="1" spc="-5" dirty="0" smtClean="0">
                <a:solidFill>
                  <a:srgbClr val="760000"/>
                </a:solidFill>
                <a:latin typeface="Cambria"/>
                <a:cs typeface="Cambria"/>
              </a:rPr>
              <a:t>:</a:t>
            </a:r>
            <a:br>
              <a:rPr lang="hu-HU" sz="3200" b="1" spc="-5" dirty="0" smtClean="0">
                <a:solidFill>
                  <a:srgbClr val="760000"/>
                </a:solidFill>
                <a:latin typeface="Cambria"/>
                <a:cs typeface="Cambria"/>
              </a:rPr>
            </a:br>
            <a:r>
              <a:rPr lang="hu-HU" sz="3200" b="1" spc="-5" dirty="0" smtClean="0">
                <a:solidFill>
                  <a:srgbClr val="760000"/>
                </a:solidFill>
                <a:latin typeface="Cambria"/>
                <a:cs typeface="Cambria"/>
              </a:rPr>
              <a:t>piacra történő belépés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5171" y="5290565"/>
            <a:ext cx="2930525" cy="80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onopolista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95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választása</a:t>
            </a:r>
            <a:endParaRPr sz="1800">
              <a:latin typeface="Arial"/>
              <a:cs typeface="Arial"/>
            </a:endParaRPr>
          </a:p>
          <a:p>
            <a:pPr marL="1546860">
              <a:lnSpc>
                <a:spcPts val="213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Árcsökkentés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7701" y="2160777"/>
            <a:ext cx="1206500" cy="5391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880"/>
              </a:lnSpc>
              <a:spcBef>
                <a:spcPts val="395"/>
              </a:spcBef>
            </a:pP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Harcol:</a:t>
            </a:r>
            <a:r>
              <a:rPr sz="1800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árat  csökkent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89647" y="3844290"/>
            <a:ext cx="151130" cy="666115"/>
          </a:xfrm>
          <a:custGeom>
            <a:avLst/>
            <a:gdLst/>
            <a:ahLst/>
            <a:cxnLst/>
            <a:rect l="l" t="t" r="r" b="b"/>
            <a:pathLst>
              <a:path w="151129" h="666114">
                <a:moveTo>
                  <a:pt x="75437" y="100584"/>
                </a:moveTo>
                <a:lnTo>
                  <a:pt x="50292" y="117348"/>
                </a:lnTo>
                <a:lnTo>
                  <a:pt x="50292" y="665988"/>
                </a:lnTo>
                <a:lnTo>
                  <a:pt x="100583" y="665988"/>
                </a:lnTo>
                <a:lnTo>
                  <a:pt x="100583" y="117348"/>
                </a:lnTo>
                <a:lnTo>
                  <a:pt x="75437" y="100584"/>
                </a:lnTo>
                <a:close/>
              </a:path>
              <a:path w="151129" h="666114">
                <a:moveTo>
                  <a:pt x="75437" y="0"/>
                </a:moveTo>
                <a:lnTo>
                  <a:pt x="0" y="150876"/>
                </a:lnTo>
                <a:lnTo>
                  <a:pt x="50292" y="117348"/>
                </a:lnTo>
                <a:lnTo>
                  <a:pt x="50292" y="100584"/>
                </a:lnTo>
                <a:lnTo>
                  <a:pt x="125729" y="100584"/>
                </a:lnTo>
                <a:lnTo>
                  <a:pt x="75437" y="0"/>
                </a:lnTo>
                <a:close/>
              </a:path>
              <a:path w="151129" h="666114">
                <a:moveTo>
                  <a:pt x="125729" y="100584"/>
                </a:moveTo>
                <a:lnTo>
                  <a:pt x="100583" y="100584"/>
                </a:lnTo>
                <a:lnTo>
                  <a:pt x="100583" y="117348"/>
                </a:lnTo>
                <a:lnTo>
                  <a:pt x="150875" y="150876"/>
                </a:lnTo>
                <a:lnTo>
                  <a:pt x="125729" y="100584"/>
                </a:lnTo>
                <a:close/>
              </a:path>
              <a:path w="151129" h="666114">
                <a:moveTo>
                  <a:pt x="75437" y="100584"/>
                </a:moveTo>
                <a:lnTo>
                  <a:pt x="50292" y="100584"/>
                </a:lnTo>
                <a:lnTo>
                  <a:pt x="50292" y="117348"/>
                </a:lnTo>
                <a:lnTo>
                  <a:pt x="75437" y="100584"/>
                </a:lnTo>
                <a:close/>
              </a:path>
              <a:path w="151129" h="666114">
                <a:moveTo>
                  <a:pt x="100583" y="100584"/>
                </a:moveTo>
                <a:lnTo>
                  <a:pt x="75437" y="100584"/>
                </a:lnTo>
                <a:lnTo>
                  <a:pt x="100583" y="117348"/>
                </a:lnTo>
                <a:lnTo>
                  <a:pt x="100583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97011" y="4437126"/>
            <a:ext cx="151130" cy="1512570"/>
          </a:xfrm>
          <a:custGeom>
            <a:avLst/>
            <a:gdLst/>
            <a:ahLst/>
            <a:cxnLst/>
            <a:rect l="l" t="t" r="r" b="b"/>
            <a:pathLst>
              <a:path w="151129" h="1512570">
                <a:moveTo>
                  <a:pt x="75438" y="100584"/>
                </a:moveTo>
                <a:lnTo>
                  <a:pt x="50292" y="117348"/>
                </a:lnTo>
                <a:lnTo>
                  <a:pt x="50292" y="1512163"/>
                </a:lnTo>
                <a:lnTo>
                  <a:pt x="100584" y="1512163"/>
                </a:lnTo>
                <a:lnTo>
                  <a:pt x="100584" y="117348"/>
                </a:lnTo>
                <a:lnTo>
                  <a:pt x="75438" y="100584"/>
                </a:lnTo>
                <a:close/>
              </a:path>
              <a:path w="151129" h="1512570">
                <a:moveTo>
                  <a:pt x="75438" y="0"/>
                </a:moveTo>
                <a:lnTo>
                  <a:pt x="0" y="150875"/>
                </a:lnTo>
                <a:lnTo>
                  <a:pt x="50292" y="117348"/>
                </a:lnTo>
                <a:lnTo>
                  <a:pt x="50292" y="100584"/>
                </a:lnTo>
                <a:lnTo>
                  <a:pt x="125730" y="100584"/>
                </a:lnTo>
                <a:lnTo>
                  <a:pt x="75438" y="0"/>
                </a:lnTo>
                <a:close/>
              </a:path>
              <a:path w="151129" h="1512570">
                <a:moveTo>
                  <a:pt x="125730" y="100584"/>
                </a:moveTo>
                <a:lnTo>
                  <a:pt x="100584" y="100584"/>
                </a:lnTo>
                <a:lnTo>
                  <a:pt x="100584" y="117348"/>
                </a:lnTo>
                <a:lnTo>
                  <a:pt x="150876" y="150875"/>
                </a:lnTo>
                <a:lnTo>
                  <a:pt x="125730" y="100584"/>
                </a:lnTo>
                <a:close/>
              </a:path>
              <a:path w="151129" h="1512570">
                <a:moveTo>
                  <a:pt x="75438" y="100584"/>
                </a:moveTo>
                <a:lnTo>
                  <a:pt x="50292" y="100584"/>
                </a:lnTo>
                <a:lnTo>
                  <a:pt x="50292" y="117348"/>
                </a:lnTo>
                <a:lnTo>
                  <a:pt x="75438" y="100584"/>
                </a:lnTo>
                <a:close/>
              </a:path>
              <a:path w="151129" h="1512570">
                <a:moveTo>
                  <a:pt x="100584" y="100584"/>
                </a:moveTo>
                <a:lnTo>
                  <a:pt x="75438" y="100584"/>
                </a:lnTo>
                <a:lnTo>
                  <a:pt x="100584" y="117348"/>
                </a:lnTo>
                <a:lnTo>
                  <a:pt x="100584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7011" y="2349245"/>
            <a:ext cx="151130" cy="1512570"/>
          </a:xfrm>
          <a:custGeom>
            <a:avLst/>
            <a:gdLst/>
            <a:ahLst/>
            <a:cxnLst/>
            <a:rect l="l" t="t" r="r" b="b"/>
            <a:pathLst>
              <a:path w="151129" h="1512570">
                <a:moveTo>
                  <a:pt x="0" y="1361312"/>
                </a:moveTo>
                <a:lnTo>
                  <a:pt x="75438" y="1512189"/>
                </a:lnTo>
                <a:lnTo>
                  <a:pt x="125730" y="1411604"/>
                </a:lnTo>
                <a:lnTo>
                  <a:pt x="50292" y="1411604"/>
                </a:lnTo>
                <a:lnTo>
                  <a:pt x="50292" y="1394840"/>
                </a:lnTo>
                <a:lnTo>
                  <a:pt x="0" y="1361312"/>
                </a:lnTo>
                <a:close/>
              </a:path>
              <a:path w="151129" h="1512570">
                <a:moveTo>
                  <a:pt x="50292" y="1394840"/>
                </a:moveTo>
                <a:lnTo>
                  <a:pt x="50292" y="1411604"/>
                </a:lnTo>
                <a:lnTo>
                  <a:pt x="75438" y="1411604"/>
                </a:lnTo>
                <a:lnTo>
                  <a:pt x="50292" y="1394840"/>
                </a:lnTo>
                <a:close/>
              </a:path>
              <a:path w="151129" h="1512570">
                <a:moveTo>
                  <a:pt x="100584" y="0"/>
                </a:moveTo>
                <a:lnTo>
                  <a:pt x="50292" y="0"/>
                </a:lnTo>
                <a:lnTo>
                  <a:pt x="50292" y="1394840"/>
                </a:lnTo>
                <a:lnTo>
                  <a:pt x="75438" y="1411604"/>
                </a:lnTo>
                <a:lnTo>
                  <a:pt x="100584" y="1394840"/>
                </a:lnTo>
                <a:lnTo>
                  <a:pt x="100584" y="0"/>
                </a:lnTo>
                <a:close/>
              </a:path>
              <a:path w="151129" h="1512570">
                <a:moveTo>
                  <a:pt x="100584" y="1394840"/>
                </a:moveTo>
                <a:lnTo>
                  <a:pt x="75438" y="1411604"/>
                </a:lnTo>
                <a:lnTo>
                  <a:pt x="100584" y="1411604"/>
                </a:lnTo>
                <a:lnTo>
                  <a:pt x="100584" y="1394840"/>
                </a:lnTo>
                <a:close/>
              </a:path>
              <a:path w="151129" h="1512570">
                <a:moveTo>
                  <a:pt x="150876" y="1361312"/>
                </a:moveTo>
                <a:lnTo>
                  <a:pt x="100584" y="1394840"/>
                </a:lnTo>
                <a:lnTo>
                  <a:pt x="100584" y="1411604"/>
                </a:lnTo>
                <a:lnTo>
                  <a:pt x="125730" y="1411604"/>
                </a:lnTo>
                <a:lnTo>
                  <a:pt x="150876" y="13613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467" y="209550"/>
            <a:ext cx="534035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Cournot-modell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latin typeface="Arial"/>
                <a:cs typeface="Arial"/>
              </a:rPr>
              <a:t>(mennyiségi</a:t>
            </a:r>
            <a:r>
              <a:rPr spc="-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verseny)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616" y="1829913"/>
            <a:ext cx="5335270" cy="17811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Döntési </a:t>
            </a:r>
            <a:r>
              <a:rPr sz="3200" dirty="0">
                <a:latin typeface="Arial"/>
                <a:cs typeface="Arial"/>
              </a:rPr>
              <a:t>változó: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mennyiség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Szimultán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döntések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Statikus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modell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76201"/>
            <a:ext cx="850061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3600" spc="-5" dirty="0" smtClean="0"/>
              <a:t>M</a:t>
            </a:r>
            <a:r>
              <a:rPr lang="hu-HU" sz="3600" dirty="0" smtClean="0"/>
              <a:t>elyik </a:t>
            </a:r>
            <a:r>
              <a:rPr lang="hu-HU" sz="3600" spc="-5" dirty="0" smtClean="0"/>
              <a:t>stratégiakombináció  </a:t>
            </a:r>
            <a:r>
              <a:rPr lang="hu-HU" sz="3600" dirty="0" smtClean="0"/>
              <a:t>a</a:t>
            </a:r>
            <a:r>
              <a:rPr lang="hu-HU" sz="3600" spc="-50" dirty="0" smtClean="0"/>
              <a:t> játék </a:t>
            </a:r>
            <a:r>
              <a:rPr lang="hu-HU" sz="3600" spc="-5" dirty="0" err="1" smtClean="0"/>
              <a:t>Nash-egyensúlya</a:t>
            </a:r>
            <a:r>
              <a:rPr lang="hu-HU" sz="3600" spc="-5" dirty="0" smtClean="0"/>
              <a:t>? /p=140-Q,</a:t>
            </a:r>
            <a:r>
              <a:rPr lang="hu-HU" sz="3600" spc="-50" dirty="0" smtClean="0"/>
              <a:t> </a:t>
            </a:r>
            <a:r>
              <a:rPr lang="hu-HU" sz="3600" dirty="0" smtClean="0"/>
              <a:t>c=20/</a:t>
            </a:r>
            <a:endParaRPr lang="hu-HU" sz="3600" dirty="0"/>
          </a:p>
        </p:txBody>
      </p:sp>
      <p:sp>
        <p:nvSpPr>
          <p:cNvPr id="3" name="object 3"/>
          <p:cNvSpPr/>
          <p:nvPr/>
        </p:nvSpPr>
        <p:spPr>
          <a:xfrm>
            <a:off x="1331975" y="1557400"/>
            <a:ext cx="1582420" cy="944880"/>
          </a:xfrm>
          <a:custGeom>
            <a:avLst/>
            <a:gdLst/>
            <a:ahLst/>
            <a:cxnLst/>
            <a:rect l="l" t="t" r="r" b="b"/>
            <a:pathLst>
              <a:path w="1582420" h="944880">
                <a:moveTo>
                  <a:pt x="0" y="0"/>
                </a:moveTo>
                <a:lnTo>
                  <a:pt x="1581912" y="944879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17688" y="1543113"/>
          <a:ext cx="6629400" cy="425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1150"/>
                <a:gridCol w="1501775"/>
                <a:gridCol w="1660525"/>
                <a:gridCol w="1885950"/>
              </a:tblGrid>
              <a:tr h="914400">
                <a:tc>
                  <a:txBody>
                    <a:bodyPr/>
                    <a:lstStyle/>
                    <a:p>
                      <a:pPr marL="829944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2775" baseline="-21021" dirty="0">
                          <a:latin typeface="Verdana"/>
                          <a:cs typeface="Verdana"/>
                        </a:rPr>
                        <a:t>2</a:t>
                      </a: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2775" baseline="-21021" dirty="0">
                          <a:latin typeface="Verdana"/>
                          <a:cs typeface="Verdana"/>
                        </a:rPr>
                        <a:t>1</a:t>
                      </a:r>
                    </a:p>
                  </a:txBody>
                  <a:tcPr marL="0" marR="0" marT="2984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2775" spc="-7" baseline="-21021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=30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2775" spc="-7" baseline="-21021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2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40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2775" spc="-7" baseline="-21021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2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45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2775" spc="-7" baseline="-21021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=30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1800,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1800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1500,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2000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1350,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2025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2775" spc="-7" baseline="-21021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=40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2000,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1500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1600,</a:t>
                      </a:r>
                      <a:endParaRPr sz="2800" dirty="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1600</a:t>
                      </a:r>
                      <a:endParaRPr sz="2800" dirty="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1400,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1575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q</a:t>
                      </a:r>
                      <a:r>
                        <a:rPr sz="2775" spc="-7" baseline="-21021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800" spc="-5" dirty="0">
                          <a:latin typeface="Verdana"/>
                          <a:cs typeface="Verdana"/>
                        </a:rPr>
                        <a:t>=45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2025,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1350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1575,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1400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1350,</a:t>
                      </a:r>
                      <a:endParaRPr sz="2800">
                        <a:latin typeface="Verdana"/>
                        <a:cs typeface="Verdana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1350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54254"/>
            <a:ext cx="83648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3600" spc="-5" dirty="0" smtClean="0"/>
              <a:t>M</a:t>
            </a:r>
            <a:r>
              <a:rPr lang="hu-HU" sz="3600" dirty="0" smtClean="0"/>
              <a:t>elyik </a:t>
            </a:r>
            <a:r>
              <a:rPr lang="hu-HU" sz="3600" spc="-5" dirty="0" smtClean="0"/>
              <a:t>stratégiakombináció</a:t>
            </a:r>
            <a:r>
              <a:rPr lang="hu-HU" sz="3600" spc="-75" dirty="0" smtClean="0"/>
              <a:t> </a:t>
            </a:r>
            <a:r>
              <a:rPr lang="hu-HU" sz="3600" dirty="0" smtClean="0"/>
              <a:t>a</a:t>
            </a:r>
          </a:p>
          <a:p>
            <a:pPr marL="12700">
              <a:lnSpc>
                <a:spcPct val="100000"/>
              </a:lnSpc>
            </a:pPr>
            <a:r>
              <a:rPr lang="hu-HU" sz="3600" spc="-5" dirty="0" err="1" smtClean="0"/>
              <a:t>Nash-egyensúly</a:t>
            </a:r>
            <a:r>
              <a:rPr lang="hu-HU" sz="3600" spc="-5" dirty="0" smtClean="0"/>
              <a:t>?</a:t>
            </a:r>
            <a:endParaRPr lang="hu-HU" sz="3600" dirty="0"/>
          </a:p>
        </p:txBody>
      </p:sp>
      <p:sp>
        <p:nvSpPr>
          <p:cNvPr id="3" name="object 3"/>
          <p:cNvSpPr/>
          <p:nvPr/>
        </p:nvSpPr>
        <p:spPr>
          <a:xfrm>
            <a:off x="2913126" y="1543050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7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4901" y="1543050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7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75426" y="1543050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7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17625" y="2502154"/>
            <a:ext cx="6657975" cy="0"/>
          </a:xfrm>
          <a:custGeom>
            <a:avLst/>
            <a:gdLst/>
            <a:ahLst/>
            <a:cxnLst/>
            <a:rect l="l" t="t" r="r" b="b"/>
            <a:pathLst>
              <a:path w="6657975">
                <a:moveTo>
                  <a:pt x="0" y="0"/>
                </a:moveTo>
                <a:lnTo>
                  <a:pt x="66579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17625" y="3689603"/>
            <a:ext cx="6657975" cy="0"/>
          </a:xfrm>
          <a:custGeom>
            <a:avLst/>
            <a:gdLst/>
            <a:ahLst/>
            <a:cxnLst/>
            <a:rect l="l" t="t" r="r" b="b"/>
            <a:pathLst>
              <a:path w="6657975">
                <a:moveTo>
                  <a:pt x="0" y="0"/>
                </a:moveTo>
                <a:lnTo>
                  <a:pt x="66579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7625" y="4875276"/>
            <a:ext cx="6657975" cy="0"/>
          </a:xfrm>
          <a:custGeom>
            <a:avLst/>
            <a:gdLst/>
            <a:ahLst/>
            <a:cxnLst/>
            <a:rect l="l" t="t" r="r" b="b"/>
            <a:pathLst>
              <a:path w="6657975">
                <a:moveTo>
                  <a:pt x="0" y="0"/>
                </a:moveTo>
                <a:lnTo>
                  <a:pt x="66579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31975" y="1543050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73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61376" y="1543050"/>
            <a:ext cx="0" cy="4377055"/>
          </a:xfrm>
          <a:custGeom>
            <a:avLst/>
            <a:gdLst/>
            <a:ahLst/>
            <a:cxnLst/>
            <a:rect l="l" t="t" r="r" b="b"/>
            <a:pathLst>
              <a:path h="4377055">
                <a:moveTo>
                  <a:pt x="0" y="0"/>
                </a:moveTo>
                <a:lnTo>
                  <a:pt x="0" y="4376737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17625" y="1557400"/>
            <a:ext cx="6657975" cy="0"/>
          </a:xfrm>
          <a:custGeom>
            <a:avLst/>
            <a:gdLst/>
            <a:ahLst/>
            <a:cxnLst/>
            <a:rect l="l" t="t" r="r" b="b"/>
            <a:pathLst>
              <a:path w="6657975">
                <a:moveTo>
                  <a:pt x="0" y="0"/>
                </a:moveTo>
                <a:lnTo>
                  <a:pt x="66579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17625" y="5905500"/>
            <a:ext cx="6657975" cy="0"/>
          </a:xfrm>
          <a:custGeom>
            <a:avLst/>
            <a:gdLst/>
            <a:ahLst/>
            <a:cxnLst/>
            <a:rect l="l" t="t" r="r" b="b"/>
            <a:pathLst>
              <a:path w="6657975">
                <a:moveTo>
                  <a:pt x="0" y="0"/>
                </a:moveTo>
                <a:lnTo>
                  <a:pt x="66579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31975" y="1557400"/>
            <a:ext cx="1582420" cy="944880"/>
          </a:xfrm>
          <a:custGeom>
            <a:avLst/>
            <a:gdLst/>
            <a:ahLst/>
            <a:cxnLst/>
            <a:rect l="l" t="t" r="r" b="b"/>
            <a:pathLst>
              <a:path w="1582420" h="944880">
                <a:moveTo>
                  <a:pt x="0" y="0"/>
                </a:moveTo>
                <a:lnTo>
                  <a:pt x="1581912" y="944879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10969" y="1589277"/>
            <a:ext cx="60102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5175">
              <a:lnSpc>
                <a:spcPct val="100000"/>
              </a:lnSpc>
              <a:spcBef>
                <a:spcPts val="95"/>
              </a:spcBef>
              <a:tabLst>
                <a:tab pos="1593850" algn="l"/>
                <a:tab pos="3095625" algn="l"/>
                <a:tab pos="4756785" algn="l"/>
              </a:tabLst>
            </a:pPr>
            <a:r>
              <a:rPr sz="2800" dirty="0">
                <a:latin typeface="Verdana"/>
                <a:cs typeface="Verdana"/>
              </a:rPr>
              <a:t>S</a:t>
            </a:r>
            <a:r>
              <a:rPr sz="2775" baseline="-21021" dirty="0">
                <a:latin typeface="Verdana"/>
                <a:cs typeface="Verdana"/>
              </a:rPr>
              <a:t>2	</a:t>
            </a:r>
            <a:r>
              <a:rPr sz="2800" spc="-5" dirty="0">
                <a:latin typeface="Verdana"/>
                <a:cs typeface="Verdana"/>
              </a:rPr>
              <a:t>q</a:t>
            </a:r>
            <a:r>
              <a:rPr sz="2775" spc="-7" baseline="-21021" dirty="0">
                <a:latin typeface="Verdana"/>
                <a:cs typeface="Verdana"/>
              </a:rPr>
              <a:t>2</a:t>
            </a:r>
            <a:r>
              <a:rPr sz="2800" spc="-5" dirty="0">
                <a:latin typeface="Verdana"/>
                <a:cs typeface="Verdana"/>
              </a:rPr>
              <a:t>=30	q</a:t>
            </a:r>
            <a:r>
              <a:rPr sz="2775" spc="-7" baseline="-21021" dirty="0">
                <a:latin typeface="Verdana"/>
                <a:cs typeface="Verdana"/>
              </a:rPr>
              <a:t>2</a:t>
            </a:r>
            <a:r>
              <a:rPr sz="2800" spc="-5" dirty="0">
                <a:latin typeface="Verdana"/>
                <a:cs typeface="Verdana"/>
              </a:rPr>
              <a:t>=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40	q</a:t>
            </a:r>
            <a:r>
              <a:rPr sz="2775" spc="-7" baseline="-21021" dirty="0">
                <a:latin typeface="Verdana"/>
                <a:cs typeface="Verdana"/>
              </a:rPr>
              <a:t>2</a:t>
            </a:r>
            <a:r>
              <a:rPr sz="2800" spc="-5" dirty="0">
                <a:latin typeface="Verdana"/>
                <a:cs typeface="Verdana"/>
              </a:rPr>
              <a:t>=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45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Verdana"/>
                <a:cs typeface="Verdana"/>
              </a:rPr>
              <a:t>S</a:t>
            </a:r>
            <a:r>
              <a:rPr sz="2775" baseline="-21021" dirty="0">
                <a:latin typeface="Verdana"/>
                <a:cs typeface="Verdana"/>
              </a:rPr>
              <a:t>1</a:t>
            </a:r>
            <a:endParaRPr sz="2775" baseline="-21021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0969" y="2534539"/>
            <a:ext cx="1139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Verdana"/>
                <a:cs typeface="Verdana"/>
              </a:rPr>
              <a:t>q</a:t>
            </a:r>
            <a:r>
              <a:rPr sz="2775" spc="0" baseline="-21021" dirty="0">
                <a:latin typeface="Verdana"/>
                <a:cs typeface="Verdana"/>
              </a:rPr>
              <a:t>1</a:t>
            </a:r>
            <a:r>
              <a:rPr sz="2800" spc="-10" dirty="0">
                <a:latin typeface="Verdana"/>
                <a:cs typeface="Verdana"/>
              </a:rPr>
              <a:t>=30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36138" y="2448585"/>
            <a:ext cx="441198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  <a:tabLst>
                <a:tab pos="1581150" algn="l"/>
                <a:tab pos="3354704" algn="l"/>
              </a:tabLst>
            </a:pPr>
            <a:r>
              <a:rPr sz="2800" spc="-10" dirty="0">
                <a:latin typeface="Verdana"/>
                <a:cs typeface="Verdana"/>
              </a:rPr>
              <a:t>1800</a:t>
            </a:r>
            <a:r>
              <a:rPr sz="2800" spc="-5" dirty="0">
                <a:latin typeface="Verdana"/>
                <a:cs typeface="Verdana"/>
              </a:rPr>
              <a:t>,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1500</a:t>
            </a:r>
            <a:r>
              <a:rPr sz="2800" spc="-5" dirty="0">
                <a:latin typeface="Verdana"/>
                <a:cs typeface="Verdana"/>
              </a:rPr>
              <a:t>,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1350,</a:t>
            </a:r>
            <a:endParaRPr sz="2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  <a:tabLst>
                <a:tab pos="1581150" algn="l"/>
                <a:tab pos="3354704" algn="l"/>
              </a:tabLst>
            </a:pPr>
            <a:r>
              <a:rPr sz="2800" spc="-10" dirty="0">
                <a:latin typeface="Verdana"/>
                <a:cs typeface="Verdana"/>
              </a:rPr>
              <a:t>1800	2000	2025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0969" y="3721989"/>
            <a:ext cx="1139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Verdana"/>
                <a:cs typeface="Verdana"/>
              </a:rPr>
              <a:t>q</a:t>
            </a:r>
            <a:r>
              <a:rPr sz="2775" spc="0" baseline="-21021" dirty="0">
                <a:latin typeface="Verdana"/>
                <a:cs typeface="Verdana"/>
              </a:rPr>
              <a:t>1</a:t>
            </a:r>
            <a:r>
              <a:rPr sz="2800" spc="-10" dirty="0">
                <a:latin typeface="Verdana"/>
                <a:cs typeface="Verdana"/>
              </a:rPr>
              <a:t>=40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36138" y="3635654"/>
            <a:ext cx="2638425" cy="10502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  <a:tabLst>
                <a:tab pos="1581150" algn="l"/>
              </a:tabLst>
            </a:pPr>
            <a:r>
              <a:rPr sz="2800" spc="-10" dirty="0">
                <a:latin typeface="Verdana"/>
                <a:cs typeface="Verdana"/>
              </a:rPr>
              <a:t>2000</a:t>
            </a:r>
            <a:r>
              <a:rPr sz="2800" spc="-5" dirty="0">
                <a:latin typeface="Verdana"/>
                <a:cs typeface="Verdana"/>
              </a:rPr>
              <a:t>,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1600,</a:t>
            </a:r>
            <a:endParaRPr sz="2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  <a:tabLst>
                <a:tab pos="1581150" algn="l"/>
              </a:tabLst>
            </a:pPr>
            <a:r>
              <a:rPr sz="2800" spc="-10" dirty="0">
                <a:latin typeface="Verdana"/>
                <a:cs typeface="Verdana"/>
              </a:rPr>
              <a:t>1500	1600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91096" y="3635654"/>
            <a:ext cx="1056640" cy="10502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2800" spc="-10" dirty="0">
                <a:latin typeface="Verdana"/>
                <a:cs typeface="Verdana"/>
              </a:rPr>
              <a:t>1400,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Verdana"/>
                <a:cs typeface="Verdana"/>
              </a:rPr>
              <a:t>1575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10969" y="4907737"/>
            <a:ext cx="1139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Verdana"/>
                <a:cs typeface="Verdana"/>
              </a:rPr>
              <a:t>q</a:t>
            </a:r>
            <a:r>
              <a:rPr sz="2775" spc="7" baseline="-21021" dirty="0">
                <a:latin typeface="Verdana"/>
                <a:cs typeface="Verdana"/>
              </a:rPr>
              <a:t>1</a:t>
            </a:r>
            <a:r>
              <a:rPr sz="2800" spc="-10" dirty="0">
                <a:latin typeface="Verdana"/>
                <a:cs typeface="Verdana"/>
              </a:rPr>
              <a:t>=45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36138" y="4821516"/>
            <a:ext cx="1056640" cy="10509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2800" spc="-10" dirty="0">
                <a:latin typeface="Verdana"/>
                <a:cs typeface="Verdana"/>
              </a:rPr>
              <a:t>2025,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Verdana"/>
                <a:cs typeface="Verdana"/>
              </a:rPr>
              <a:t>1350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17541" y="4821516"/>
            <a:ext cx="1056640" cy="10509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2800" spc="-10" dirty="0">
                <a:latin typeface="Verdana"/>
                <a:cs typeface="Verdana"/>
              </a:rPr>
              <a:t>1575,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Verdana"/>
                <a:cs typeface="Verdana"/>
              </a:rPr>
              <a:t>1400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91096" y="4821516"/>
            <a:ext cx="1056640" cy="10509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2800" spc="-10" dirty="0">
                <a:latin typeface="Verdana"/>
                <a:cs typeface="Verdana"/>
              </a:rPr>
              <a:t>1350,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Verdana"/>
                <a:cs typeface="Verdana"/>
              </a:rPr>
              <a:t>1350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77361" y="2782061"/>
            <a:ext cx="4391025" cy="0"/>
          </a:xfrm>
          <a:custGeom>
            <a:avLst/>
            <a:gdLst/>
            <a:ahLst/>
            <a:cxnLst/>
            <a:rect l="l" t="t" r="r" b="b"/>
            <a:pathLst>
              <a:path w="4391025">
                <a:moveTo>
                  <a:pt x="0" y="0"/>
                </a:moveTo>
                <a:lnTo>
                  <a:pt x="4391024" y="0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77199" y="841222"/>
            <a:ext cx="38095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hu-HU" sz="2800" spc="-5" dirty="0" smtClean="0">
                <a:solidFill>
                  <a:srgbClr val="FF0000"/>
                </a:solidFill>
                <a:latin typeface="Verdana"/>
                <a:cs typeface="Verdana"/>
              </a:rPr>
              <a:t>do</a:t>
            </a:r>
            <a:r>
              <a:rPr lang="hu-HU" sz="2800" spc="-15" dirty="0" smtClean="0">
                <a:solidFill>
                  <a:srgbClr val="FF0000"/>
                </a:solidFill>
                <a:latin typeface="Verdana"/>
                <a:cs typeface="Verdana"/>
              </a:rPr>
              <a:t>mi</a:t>
            </a:r>
            <a:r>
              <a:rPr lang="hu-HU" sz="2800" dirty="0" smtClean="0">
                <a:solidFill>
                  <a:srgbClr val="FF0000"/>
                </a:solidFill>
                <a:latin typeface="Verdana"/>
                <a:cs typeface="Verdana"/>
              </a:rPr>
              <a:t>ná</a:t>
            </a:r>
            <a:r>
              <a:rPr lang="hu-HU" sz="2800" i="1" dirty="0" smtClean="0">
                <a:solidFill>
                  <a:srgbClr val="FF0000"/>
                </a:solidFill>
                <a:latin typeface="Verdana"/>
                <a:cs typeface="Verdana"/>
              </a:rPr>
              <a:t>lt  </a:t>
            </a:r>
            <a:r>
              <a:rPr lang="hu-HU" sz="2800" dirty="0" smtClean="0">
                <a:solidFill>
                  <a:srgbClr val="FF0000"/>
                </a:solidFill>
                <a:latin typeface="Verdana"/>
                <a:cs typeface="Verdana"/>
              </a:rPr>
              <a:t>st</a:t>
            </a:r>
            <a:r>
              <a:rPr lang="hu-HU" sz="2800" spc="-40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lang="hu-HU" sz="2800" dirty="0" smtClean="0">
                <a:solidFill>
                  <a:srgbClr val="FF0000"/>
                </a:solidFill>
                <a:latin typeface="Verdana"/>
                <a:cs typeface="Verdana"/>
              </a:rPr>
              <a:t>at</a:t>
            </a:r>
            <a:r>
              <a:rPr lang="hu-HU" sz="2800" spc="-10" dirty="0" smtClean="0">
                <a:solidFill>
                  <a:srgbClr val="FF0000"/>
                </a:solidFill>
                <a:latin typeface="Verdana"/>
                <a:cs typeface="Verdana"/>
              </a:rPr>
              <a:t>é</a:t>
            </a:r>
            <a:r>
              <a:rPr lang="hu-HU" sz="2800" spc="-5" dirty="0" smtClean="0">
                <a:solidFill>
                  <a:srgbClr val="FF0000"/>
                </a:solidFill>
                <a:latin typeface="Verdana"/>
                <a:cs typeface="Verdana"/>
              </a:rPr>
              <a:t>g</a:t>
            </a:r>
            <a:r>
              <a:rPr lang="hu-HU" sz="2800" spc="-15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lang="hu-HU" sz="2800" dirty="0" smtClean="0">
                <a:solidFill>
                  <a:srgbClr val="FF0000"/>
                </a:solidFill>
                <a:latin typeface="Verdana"/>
                <a:cs typeface="Verdana"/>
              </a:rPr>
              <a:t>ák</a:t>
            </a:r>
            <a:endParaRPr lang="hu-HU" sz="28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00371" y="3573779"/>
            <a:ext cx="1511935" cy="1295400"/>
          </a:xfrm>
          <a:custGeom>
            <a:avLst/>
            <a:gdLst/>
            <a:ahLst/>
            <a:cxnLst/>
            <a:rect l="l" t="t" r="r" b="b"/>
            <a:pathLst>
              <a:path w="1511935" h="1295400">
                <a:moveTo>
                  <a:pt x="0" y="647700"/>
                </a:moveTo>
                <a:lnTo>
                  <a:pt x="1744" y="603349"/>
                </a:lnTo>
                <a:lnTo>
                  <a:pt x="6900" y="559801"/>
                </a:lnTo>
                <a:lnTo>
                  <a:pt x="15358" y="517153"/>
                </a:lnTo>
                <a:lnTo>
                  <a:pt x="27003" y="475500"/>
                </a:lnTo>
                <a:lnTo>
                  <a:pt x="41723" y="434939"/>
                </a:lnTo>
                <a:lnTo>
                  <a:pt x="59406" y="395567"/>
                </a:lnTo>
                <a:lnTo>
                  <a:pt x="79938" y="357479"/>
                </a:lnTo>
                <a:lnTo>
                  <a:pt x="103208" y="320773"/>
                </a:lnTo>
                <a:lnTo>
                  <a:pt x="129103" y="285545"/>
                </a:lnTo>
                <a:lnTo>
                  <a:pt x="157509" y="251891"/>
                </a:lnTo>
                <a:lnTo>
                  <a:pt x="188315" y="219907"/>
                </a:lnTo>
                <a:lnTo>
                  <a:pt x="221408" y="189690"/>
                </a:lnTo>
                <a:lnTo>
                  <a:pt x="256675" y="161336"/>
                </a:lnTo>
                <a:lnTo>
                  <a:pt x="294004" y="134943"/>
                </a:lnTo>
                <a:lnTo>
                  <a:pt x="333281" y="110605"/>
                </a:lnTo>
                <a:lnTo>
                  <a:pt x="374395" y="88420"/>
                </a:lnTo>
                <a:lnTo>
                  <a:pt x="417233" y="68484"/>
                </a:lnTo>
                <a:lnTo>
                  <a:pt x="461682" y="50893"/>
                </a:lnTo>
                <a:lnTo>
                  <a:pt x="507630" y="35744"/>
                </a:lnTo>
                <a:lnTo>
                  <a:pt x="554963" y="23133"/>
                </a:lnTo>
                <a:lnTo>
                  <a:pt x="603570" y="13157"/>
                </a:lnTo>
                <a:lnTo>
                  <a:pt x="653337" y="5911"/>
                </a:lnTo>
                <a:lnTo>
                  <a:pt x="704153" y="1494"/>
                </a:lnTo>
                <a:lnTo>
                  <a:pt x="755903" y="0"/>
                </a:lnTo>
                <a:lnTo>
                  <a:pt x="807654" y="1494"/>
                </a:lnTo>
                <a:lnTo>
                  <a:pt x="858470" y="5911"/>
                </a:lnTo>
                <a:lnTo>
                  <a:pt x="908237" y="13157"/>
                </a:lnTo>
                <a:lnTo>
                  <a:pt x="956844" y="23133"/>
                </a:lnTo>
                <a:lnTo>
                  <a:pt x="1004177" y="35744"/>
                </a:lnTo>
                <a:lnTo>
                  <a:pt x="1050125" y="50893"/>
                </a:lnTo>
                <a:lnTo>
                  <a:pt x="1094574" y="68484"/>
                </a:lnTo>
                <a:lnTo>
                  <a:pt x="1137411" y="88420"/>
                </a:lnTo>
                <a:lnTo>
                  <a:pt x="1178526" y="110605"/>
                </a:lnTo>
                <a:lnTo>
                  <a:pt x="1217803" y="134943"/>
                </a:lnTo>
                <a:lnTo>
                  <a:pt x="1255132" y="161336"/>
                </a:lnTo>
                <a:lnTo>
                  <a:pt x="1290399" y="189690"/>
                </a:lnTo>
                <a:lnTo>
                  <a:pt x="1323492" y="219907"/>
                </a:lnTo>
                <a:lnTo>
                  <a:pt x="1354298" y="251891"/>
                </a:lnTo>
                <a:lnTo>
                  <a:pt x="1382704" y="285545"/>
                </a:lnTo>
                <a:lnTo>
                  <a:pt x="1408599" y="320773"/>
                </a:lnTo>
                <a:lnTo>
                  <a:pt x="1431869" y="357479"/>
                </a:lnTo>
                <a:lnTo>
                  <a:pt x="1452401" y="395567"/>
                </a:lnTo>
                <a:lnTo>
                  <a:pt x="1470084" y="434939"/>
                </a:lnTo>
                <a:lnTo>
                  <a:pt x="1484804" y="475500"/>
                </a:lnTo>
                <a:lnTo>
                  <a:pt x="1496449" y="517153"/>
                </a:lnTo>
                <a:lnTo>
                  <a:pt x="1504907" y="559801"/>
                </a:lnTo>
                <a:lnTo>
                  <a:pt x="1510063" y="603349"/>
                </a:lnTo>
                <a:lnTo>
                  <a:pt x="1511807" y="647700"/>
                </a:lnTo>
                <a:lnTo>
                  <a:pt x="1510063" y="692050"/>
                </a:lnTo>
                <a:lnTo>
                  <a:pt x="1504907" y="735598"/>
                </a:lnTo>
                <a:lnTo>
                  <a:pt x="1496449" y="778246"/>
                </a:lnTo>
                <a:lnTo>
                  <a:pt x="1484804" y="819899"/>
                </a:lnTo>
                <a:lnTo>
                  <a:pt x="1470084" y="860460"/>
                </a:lnTo>
                <a:lnTo>
                  <a:pt x="1452401" y="899832"/>
                </a:lnTo>
                <a:lnTo>
                  <a:pt x="1431869" y="937920"/>
                </a:lnTo>
                <a:lnTo>
                  <a:pt x="1408599" y="974626"/>
                </a:lnTo>
                <a:lnTo>
                  <a:pt x="1382704" y="1009854"/>
                </a:lnTo>
                <a:lnTo>
                  <a:pt x="1354298" y="1043508"/>
                </a:lnTo>
                <a:lnTo>
                  <a:pt x="1323492" y="1075492"/>
                </a:lnTo>
                <a:lnTo>
                  <a:pt x="1290399" y="1105709"/>
                </a:lnTo>
                <a:lnTo>
                  <a:pt x="1255132" y="1134063"/>
                </a:lnTo>
                <a:lnTo>
                  <a:pt x="1217803" y="1160456"/>
                </a:lnTo>
                <a:lnTo>
                  <a:pt x="1178526" y="1184794"/>
                </a:lnTo>
                <a:lnTo>
                  <a:pt x="1137412" y="1206979"/>
                </a:lnTo>
                <a:lnTo>
                  <a:pt x="1094574" y="1226915"/>
                </a:lnTo>
                <a:lnTo>
                  <a:pt x="1050125" y="1244506"/>
                </a:lnTo>
                <a:lnTo>
                  <a:pt x="1004177" y="1259655"/>
                </a:lnTo>
                <a:lnTo>
                  <a:pt x="956844" y="1272266"/>
                </a:lnTo>
                <a:lnTo>
                  <a:pt x="908237" y="1282242"/>
                </a:lnTo>
                <a:lnTo>
                  <a:pt x="858470" y="1289488"/>
                </a:lnTo>
                <a:lnTo>
                  <a:pt x="807654" y="1293905"/>
                </a:lnTo>
                <a:lnTo>
                  <a:pt x="755903" y="1295400"/>
                </a:lnTo>
                <a:lnTo>
                  <a:pt x="704153" y="1293905"/>
                </a:lnTo>
                <a:lnTo>
                  <a:pt x="653337" y="1289488"/>
                </a:lnTo>
                <a:lnTo>
                  <a:pt x="603570" y="1282242"/>
                </a:lnTo>
                <a:lnTo>
                  <a:pt x="554963" y="1272266"/>
                </a:lnTo>
                <a:lnTo>
                  <a:pt x="507630" y="1259655"/>
                </a:lnTo>
                <a:lnTo>
                  <a:pt x="461682" y="1244506"/>
                </a:lnTo>
                <a:lnTo>
                  <a:pt x="417233" y="1226915"/>
                </a:lnTo>
                <a:lnTo>
                  <a:pt x="374396" y="1206979"/>
                </a:lnTo>
                <a:lnTo>
                  <a:pt x="333281" y="1184794"/>
                </a:lnTo>
                <a:lnTo>
                  <a:pt x="294004" y="1160456"/>
                </a:lnTo>
                <a:lnTo>
                  <a:pt x="256675" y="1134063"/>
                </a:lnTo>
                <a:lnTo>
                  <a:pt x="221408" y="1105709"/>
                </a:lnTo>
                <a:lnTo>
                  <a:pt x="188315" y="1075492"/>
                </a:lnTo>
                <a:lnTo>
                  <a:pt x="157509" y="1043508"/>
                </a:lnTo>
                <a:lnTo>
                  <a:pt x="129103" y="1009854"/>
                </a:lnTo>
                <a:lnTo>
                  <a:pt x="103208" y="974626"/>
                </a:lnTo>
                <a:lnTo>
                  <a:pt x="79938" y="937920"/>
                </a:lnTo>
                <a:lnTo>
                  <a:pt x="59406" y="899832"/>
                </a:lnTo>
                <a:lnTo>
                  <a:pt x="41723" y="860460"/>
                </a:lnTo>
                <a:lnTo>
                  <a:pt x="27003" y="819899"/>
                </a:lnTo>
                <a:lnTo>
                  <a:pt x="15358" y="778246"/>
                </a:lnTo>
                <a:lnTo>
                  <a:pt x="6900" y="735598"/>
                </a:lnTo>
                <a:lnTo>
                  <a:pt x="1744" y="692050"/>
                </a:lnTo>
                <a:lnTo>
                  <a:pt x="0" y="647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55035" y="5951220"/>
            <a:ext cx="1329055" cy="7073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0"/>
              </a:spcBef>
            </a:pPr>
            <a:r>
              <a:rPr sz="2000" spc="-5" dirty="0">
                <a:latin typeface="Verdana"/>
                <a:cs typeface="Verdana"/>
              </a:rPr>
              <a:t>dominá</a:t>
            </a:r>
            <a:r>
              <a:rPr sz="2000" i="1" spc="-5" dirty="0">
                <a:latin typeface="Verdana"/>
                <a:cs typeface="Verdana"/>
              </a:rPr>
              <a:t>lt</a:t>
            </a:r>
            <a:endParaRPr sz="2000">
              <a:latin typeface="Verdana"/>
              <a:cs typeface="Verdana"/>
            </a:endParaRPr>
          </a:p>
          <a:p>
            <a:pPr marL="90805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stratégia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01667" y="2708910"/>
            <a:ext cx="129539" cy="1332230"/>
          </a:xfrm>
          <a:custGeom>
            <a:avLst/>
            <a:gdLst/>
            <a:ahLst/>
            <a:cxnLst/>
            <a:rect l="l" t="t" r="r" b="b"/>
            <a:pathLst>
              <a:path w="129539" h="1332229">
                <a:moveTo>
                  <a:pt x="51816" y="1202435"/>
                </a:moveTo>
                <a:lnTo>
                  <a:pt x="0" y="1202435"/>
                </a:lnTo>
                <a:lnTo>
                  <a:pt x="64770" y="1331976"/>
                </a:lnTo>
                <a:lnTo>
                  <a:pt x="123063" y="1215389"/>
                </a:lnTo>
                <a:lnTo>
                  <a:pt x="51816" y="1215389"/>
                </a:lnTo>
                <a:lnTo>
                  <a:pt x="51816" y="1202435"/>
                </a:lnTo>
                <a:close/>
              </a:path>
              <a:path w="129539" h="1332229">
                <a:moveTo>
                  <a:pt x="77724" y="0"/>
                </a:moveTo>
                <a:lnTo>
                  <a:pt x="51816" y="0"/>
                </a:lnTo>
                <a:lnTo>
                  <a:pt x="51816" y="1215389"/>
                </a:lnTo>
                <a:lnTo>
                  <a:pt x="77724" y="1215389"/>
                </a:lnTo>
                <a:lnTo>
                  <a:pt x="77724" y="0"/>
                </a:lnTo>
                <a:close/>
              </a:path>
              <a:path w="129539" h="1332229">
                <a:moveTo>
                  <a:pt x="129540" y="1202435"/>
                </a:moveTo>
                <a:lnTo>
                  <a:pt x="77724" y="1202435"/>
                </a:lnTo>
                <a:lnTo>
                  <a:pt x="77724" y="1215389"/>
                </a:lnTo>
                <a:lnTo>
                  <a:pt x="123063" y="1215389"/>
                </a:lnTo>
                <a:lnTo>
                  <a:pt x="129540" y="1202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3391" y="2710433"/>
            <a:ext cx="129539" cy="1332230"/>
          </a:xfrm>
          <a:custGeom>
            <a:avLst/>
            <a:gdLst/>
            <a:ahLst/>
            <a:cxnLst/>
            <a:rect l="l" t="t" r="r" b="b"/>
            <a:pathLst>
              <a:path w="129539" h="1332229">
                <a:moveTo>
                  <a:pt x="51816" y="1202435"/>
                </a:moveTo>
                <a:lnTo>
                  <a:pt x="0" y="1202435"/>
                </a:lnTo>
                <a:lnTo>
                  <a:pt x="64770" y="1331976"/>
                </a:lnTo>
                <a:lnTo>
                  <a:pt x="123063" y="1215389"/>
                </a:lnTo>
                <a:lnTo>
                  <a:pt x="51816" y="1215389"/>
                </a:lnTo>
                <a:lnTo>
                  <a:pt x="51816" y="1202435"/>
                </a:lnTo>
                <a:close/>
              </a:path>
              <a:path w="129539" h="1332229">
                <a:moveTo>
                  <a:pt x="77724" y="0"/>
                </a:moveTo>
                <a:lnTo>
                  <a:pt x="51816" y="0"/>
                </a:lnTo>
                <a:lnTo>
                  <a:pt x="51816" y="1215389"/>
                </a:lnTo>
                <a:lnTo>
                  <a:pt x="77724" y="1215389"/>
                </a:lnTo>
                <a:lnTo>
                  <a:pt x="77724" y="0"/>
                </a:lnTo>
                <a:close/>
              </a:path>
              <a:path w="129539" h="1332229">
                <a:moveTo>
                  <a:pt x="129540" y="1202435"/>
                </a:moveTo>
                <a:lnTo>
                  <a:pt x="77724" y="1202435"/>
                </a:lnTo>
                <a:lnTo>
                  <a:pt x="77724" y="1215389"/>
                </a:lnTo>
                <a:lnTo>
                  <a:pt x="123063" y="1215389"/>
                </a:lnTo>
                <a:lnTo>
                  <a:pt x="129540" y="1202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03235" y="2708910"/>
            <a:ext cx="129539" cy="1332230"/>
          </a:xfrm>
          <a:custGeom>
            <a:avLst/>
            <a:gdLst/>
            <a:ahLst/>
            <a:cxnLst/>
            <a:rect l="l" t="t" r="r" b="b"/>
            <a:pathLst>
              <a:path w="129540" h="1332229">
                <a:moveTo>
                  <a:pt x="51816" y="1202435"/>
                </a:moveTo>
                <a:lnTo>
                  <a:pt x="0" y="1202435"/>
                </a:lnTo>
                <a:lnTo>
                  <a:pt x="64770" y="1331976"/>
                </a:lnTo>
                <a:lnTo>
                  <a:pt x="123063" y="1215389"/>
                </a:lnTo>
                <a:lnTo>
                  <a:pt x="51816" y="1215389"/>
                </a:lnTo>
                <a:lnTo>
                  <a:pt x="51816" y="1202435"/>
                </a:lnTo>
                <a:close/>
              </a:path>
              <a:path w="129540" h="1332229">
                <a:moveTo>
                  <a:pt x="77724" y="0"/>
                </a:moveTo>
                <a:lnTo>
                  <a:pt x="51816" y="0"/>
                </a:lnTo>
                <a:lnTo>
                  <a:pt x="51816" y="1215389"/>
                </a:lnTo>
                <a:lnTo>
                  <a:pt x="77724" y="1215389"/>
                </a:lnTo>
                <a:lnTo>
                  <a:pt x="77724" y="0"/>
                </a:lnTo>
                <a:close/>
              </a:path>
              <a:path w="129540" h="1332229">
                <a:moveTo>
                  <a:pt x="129540" y="1202435"/>
                </a:moveTo>
                <a:lnTo>
                  <a:pt x="77724" y="1202435"/>
                </a:lnTo>
                <a:lnTo>
                  <a:pt x="77724" y="1215389"/>
                </a:lnTo>
                <a:lnTo>
                  <a:pt x="123063" y="1215389"/>
                </a:lnTo>
                <a:lnTo>
                  <a:pt x="129540" y="1202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78046" y="4445508"/>
            <a:ext cx="647700" cy="129539"/>
          </a:xfrm>
          <a:custGeom>
            <a:avLst/>
            <a:gdLst/>
            <a:ahLst/>
            <a:cxnLst/>
            <a:rect l="l" t="t" r="r" b="b"/>
            <a:pathLst>
              <a:path w="647700" h="129539">
                <a:moveTo>
                  <a:pt x="517905" y="0"/>
                </a:moveTo>
                <a:lnTo>
                  <a:pt x="517905" y="129540"/>
                </a:lnTo>
                <a:lnTo>
                  <a:pt x="621537" y="77724"/>
                </a:lnTo>
                <a:lnTo>
                  <a:pt x="530859" y="77724"/>
                </a:lnTo>
                <a:lnTo>
                  <a:pt x="530859" y="51816"/>
                </a:lnTo>
                <a:lnTo>
                  <a:pt x="621538" y="51816"/>
                </a:lnTo>
                <a:lnTo>
                  <a:pt x="517905" y="0"/>
                </a:lnTo>
                <a:close/>
              </a:path>
              <a:path w="647700" h="129539">
                <a:moveTo>
                  <a:pt x="517905" y="51816"/>
                </a:moveTo>
                <a:lnTo>
                  <a:pt x="0" y="51816"/>
                </a:lnTo>
                <a:lnTo>
                  <a:pt x="0" y="77724"/>
                </a:lnTo>
                <a:lnTo>
                  <a:pt x="517905" y="77724"/>
                </a:lnTo>
                <a:lnTo>
                  <a:pt x="517905" y="51816"/>
                </a:lnTo>
                <a:close/>
              </a:path>
              <a:path w="647700" h="129539">
                <a:moveTo>
                  <a:pt x="621538" y="51816"/>
                </a:moveTo>
                <a:lnTo>
                  <a:pt x="530859" y="51816"/>
                </a:lnTo>
                <a:lnTo>
                  <a:pt x="530859" y="77724"/>
                </a:lnTo>
                <a:lnTo>
                  <a:pt x="621537" y="77724"/>
                </a:lnTo>
                <a:lnTo>
                  <a:pt x="647445" y="64770"/>
                </a:lnTo>
                <a:lnTo>
                  <a:pt x="621538" y="51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78046" y="5573267"/>
            <a:ext cx="647700" cy="129539"/>
          </a:xfrm>
          <a:custGeom>
            <a:avLst/>
            <a:gdLst/>
            <a:ahLst/>
            <a:cxnLst/>
            <a:rect l="l" t="t" r="r" b="b"/>
            <a:pathLst>
              <a:path w="647700" h="129539">
                <a:moveTo>
                  <a:pt x="517905" y="0"/>
                </a:moveTo>
                <a:lnTo>
                  <a:pt x="517905" y="129539"/>
                </a:lnTo>
                <a:lnTo>
                  <a:pt x="621538" y="77723"/>
                </a:lnTo>
                <a:lnTo>
                  <a:pt x="530859" y="77723"/>
                </a:lnTo>
                <a:lnTo>
                  <a:pt x="530859" y="51815"/>
                </a:lnTo>
                <a:lnTo>
                  <a:pt x="621537" y="51815"/>
                </a:lnTo>
                <a:lnTo>
                  <a:pt x="517905" y="0"/>
                </a:lnTo>
                <a:close/>
              </a:path>
              <a:path w="647700" h="129539">
                <a:moveTo>
                  <a:pt x="517905" y="51815"/>
                </a:moveTo>
                <a:lnTo>
                  <a:pt x="0" y="51815"/>
                </a:lnTo>
                <a:lnTo>
                  <a:pt x="0" y="77723"/>
                </a:lnTo>
                <a:lnTo>
                  <a:pt x="517905" y="77723"/>
                </a:lnTo>
                <a:lnTo>
                  <a:pt x="517905" y="51815"/>
                </a:lnTo>
                <a:close/>
              </a:path>
              <a:path w="647700" h="129539">
                <a:moveTo>
                  <a:pt x="621537" y="51815"/>
                </a:moveTo>
                <a:lnTo>
                  <a:pt x="530859" y="51815"/>
                </a:lnTo>
                <a:lnTo>
                  <a:pt x="530859" y="77723"/>
                </a:lnTo>
                <a:lnTo>
                  <a:pt x="621538" y="77723"/>
                </a:lnTo>
                <a:lnTo>
                  <a:pt x="647445" y="64769"/>
                </a:lnTo>
                <a:lnTo>
                  <a:pt x="621537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78046" y="3221735"/>
            <a:ext cx="647700" cy="129539"/>
          </a:xfrm>
          <a:custGeom>
            <a:avLst/>
            <a:gdLst/>
            <a:ahLst/>
            <a:cxnLst/>
            <a:rect l="l" t="t" r="r" b="b"/>
            <a:pathLst>
              <a:path w="647700" h="129539">
                <a:moveTo>
                  <a:pt x="517905" y="0"/>
                </a:moveTo>
                <a:lnTo>
                  <a:pt x="517905" y="129539"/>
                </a:lnTo>
                <a:lnTo>
                  <a:pt x="621537" y="77724"/>
                </a:lnTo>
                <a:lnTo>
                  <a:pt x="530859" y="77724"/>
                </a:lnTo>
                <a:lnTo>
                  <a:pt x="530859" y="51815"/>
                </a:lnTo>
                <a:lnTo>
                  <a:pt x="621538" y="51815"/>
                </a:lnTo>
                <a:lnTo>
                  <a:pt x="517905" y="0"/>
                </a:lnTo>
                <a:close/>
              </a:path>
              <a:path w="647700" h="129539">
                <a:moveTo>
                  <a:pt x="517905" y="51815"/>
                </a:moveTo>
                <a:lnTo>
                  <a:pt x="0" y="51815"/>
                </a:lnTo>
                <a:lnTo>
                  <a:pt x="0" y="77724"/>
                </a:lnTo>
                <a:lnTo>
                  <a:pt x="517905" y="77724"/>
                </a:lnTo>
                <a:lnTo>
                  <a:pt x="517905" y="51815"/>
                </a:lnTo>
                <a:close/>
              </a:path>
              <a:path w="647700" h="129539">
                <a:moveTo>
                  <a:pt x="621538" y="51815"/>
                </a:moveTo>
                <a:lnTo>
                  <a:pt x="530859" y="51815"/>
                </a:lnTo>
                <a:lnTo>
                  <a:pt x="530859" y="77724"/>
                </a:lnTo>
                <a:lnTo>
                  <a:pt x="621537" y="77724"/>
                </a:lnTo>
                <a:lnTo>
                  <a:pt x="647445" y="64769"/>
                </a:lnTo>
                <a:lnTo>
                  <a:pt x="621538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4"/>
          <p:cNvSpPr/>
          <p:nvPr/>
        </p:nvSpPr>
        <p:spPr>
          <a:xfrm rot="5400000">
            <a:off x="2014974" y="4050666"/>
            <a:ext cx="3247919" cy="246886"/>
          </a:xfrm>
          <a:custGeom>
            <a:avLst/>
            <a:gdLst/>
            <a:ahLst/>
            <a:cxnLst/>
            <a:rect l="l" t="t" r="r" b="b"/>
            <a:pathLst>
              <a:path w="4391025">
                <a:moveTo>
                  <a:pt x="0" y="0"/>
                </a:moveTo>
                <a:lnTo>
                  <a:pt x="4391024" y="0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467" y="368630"/>
            <a:ext cx="7079615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Stackelberg-oligopólium:</a:t>
            </a:r>
          </a:p>
          <a:p>
            <a:pPr marL="12700">
              <a:lnSpc>
                <a:spcPct val="100000"/>
              </a:lnSpc>
            </a:pPr>
            <a:r>
              <a:rPr sz="3600" dirty="0"/>
              <a:t>modellfeltételek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29590" y="1905000"/>
            <a:ext cx="8433410" cy="320921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35940" indent="-342900">
              <a:lnSpc>
                <a:spcPct val="100000"/>
              </a:lnSpc>
              <a:spcBef>
                <a:spcPts val="8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spc="-5" dirty="0"/>
              <a:t>Stratégiai </a:t>
            </a:r>
            <a:r>
              <a:rPr dirty="0"/>
              <a:t>változó:</a:t>
            </a:r>
            <a:r>
              <a:rPr spc="-25" dirty="0"/>
              <a:t> </a:t>
            </a:r>
            <a:r>
              <a:rPr dirty="0"/>
              <a:t>mennyiség</a:t>
            </a:r>
          </a:p>
          <a:p>
            <a:pPr marL="53594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dirty="0" err="1"/>
              <a:t>Szekvenciális</a:t>
            </a:r>
            <a:r>
              <a:rPr spc="-70" dirty="0"/>
              <a:t> </a:t>
            </a:r>
            <a:r>
              <a:rPr spc="-5" dirty="0" err="1" smtClean="0"/>
              <a:t>döntés</a:t>
            </a:r>
            <a:r>
              <a:rPr lang="hu-HU" spc="-5" dirty="0" smtClean="0"/>
              <a:t>:első vállalt dönt előbb</a:t>
            </a:r>
            <a:endParaRPr spc="-5" dirty="0"/>
          </a:p>
          <a:p>
            <a:pPr marL="193040">
              <a:lnSpc>
                <a:spcPct val="100000"/>
              </a:lnSpc>
              <a:spcBef>
                <a:spcPts val="765"/>
              </a:spcBef>
            </a:pPr>
            <a:r>
              <a:rPr dirty="0"/>
              <a:t>Az </a:t>
            </a:r>
            <a:r>
              <a:rPr spc="-5" dirty="0"/>
              <a:t>alapmodell további</a:t>
            </a:r>
            <a:r>
              <a:rPr dirty="0"/>
              <a:t> </a:t>
            </a:r>
            <a:r>
              <a:rPr spc="-5" dirty="0"/>
              <a:t>paraméterei:</a:t>
            </a:r>
          </a:p>
          <a:p>
            <a:pPr marL="53594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dirty="0"/>
              <a:t>Egy </a:t>
            </a:r>
            <a:r>
              <a:rPr spc="-5" dirty="0"/>
              <a:t>vezető, </a:t>
            </a:r>
            <a:r>
              <a:rPr dirty="0"/>
              <a:t>egy követő</a:t>
            </a:r>
            <a:r>
              <a:rPr spc="-35" dirty="0"/>
              <a:t> </a:t>
            </a:r>
            <a:r>
              <a:rPr spc="-5" dirty="0"/>
              <a:t>vállalat</a:t>
            </a:r>
          </a:p>
          <a:p>
            <a:pPr marL="535940" indent="-342900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spc="-5" dirty="0"/>
              <a:t>Homogén</a:t>
            </a:r>
            <a:r>
              <a:rPr spc="-90" dirty="0"/>
              <a:t> </a:t>
            </a:r>
            <a:r>
              <a:rPr spc="-5" dirty="0"/>
              <a:t>termék</a:t>
            </a:r>
          </a:p>
          <a:p>
            <a:pPr marL="53594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dirty="0"/>
              <a:t>Azonos</a:t>
            </a:r>
            <a:r>
              <a:rPr spc="-100" dirty="0"/>
              <a:t> </a:t>
            </a:r>
            <a:r>
              <a:rPr dirty="0"/>
              <a:t>költség</a:t>
            </a:r>
          </a:p>
        </p:txBody>
      </p:sp>
    </p:spTree>
    <p:extLst>
      <p:ext uri="{BB962C8B-B14F-4D97-AF65-F5344CB8AC3E}">
        <p14:creationId xmlns:p14="http://schemas.microsoft.com/office/powerpoint/2010/main" val="1203829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492246"/>
            <a:ext cx="1104265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25" dirty="0">
                <a:solidFill>
                  <a:srgbClr val="001F5F"/>
                </a:solidFill>
                <a:latin typeface="Arial"/>
                <a:cs typeface="Arial"/>
              </a:rPr>
              <a:t>V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ezető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választása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92567" y="2710433"/>
            <a:ext cx="1496695" cy="1136650"/>
          </a:xfrm>
          <a:custGeom>
            <a:avLst/>
            <a:gdLst/>
            <a:ahLst/>
            <a:cxnLst/>
            <a:rect l="l" t="t" r="r" b="b"/>
            <a:pathLst>
              <a:path w="1496695" h="1136650">
                <a:moveTo>
                  <a:pt x="64674" y="1023429"/>
                </a:moveTo>
                <a:lnTo>
                  <a:pt x="42791" y="1024536"/>
                </a:lnTo>
                <a:lnTo>
                  <a:pt x="22288" y="1034288"/>
                </a:lnTo>
                <a:lnTo>
                  <a:pt x="7179" y="1051218"/>
                </a:lnTo>
                <a:lnTo>
                  <a:pt x="0" y="1071911"/>
                </a:lnTo>
                <a:lnTo>
                  <a:pt x="1107" y="1093795"/>
                </a:lnTo>
                <a:lnTo>
                  <a:pt x="10858" y="1114297"/>
                </a:lnTo>
                <a:lnTo>
                  <a:pt x="27789" y="1129407"/>
                </a:lnTo>
                <a:lnTo>
                  <a:pt x="48482" y="1136586"/>
                </a:lnTo>
                <a:lnTo>
                  <a:pt x="70365" y="1135479"/>
                </a:lnTo>
                <a:lnTo>
                  <a:pt x="90868" y="1125727"/>
                </a:lnTo>
                <a:lnTo>
                  <a:pt x="105977" y="1108797"/>
                </a:lnTo>
                <a:lnTo>
                  <a:pt x="110678" y="1095247"/>
                </a:lnTo>
                <a:lnTo>
                  <a:pt x="68008" y="1095247"/>
                </a:lnTo>
                <a:lnTo>
                  <a:pt x="45148" y="1064767"/>
                </a:lnTo>
                <a:lnTo>
                  <a:pt x="87800" y="1032779"/>
                </a:lnTo>
                <a:lnTo>
                  <a:pt x="85367" y="1030608"/>
                </a:lnTo>
                <a:lnTo>
                  <a:pt x="64674" y="1023429"/>
                </a:lnTo>
                <a:close/>
              </a:path>
              <a:path w="1496695" h="1136650">
                <a:moveTo>
                  <a:pt x="87800" y="1032779"/>
                </a:moveTo>
                <a:lnTo>
                  <a:pt x="45148" y="1064767"/>
                </a:lnTo>
                <a:lnTo>
                  <a:pt x="68008" y="1095247"/>
                </a:lnTo>
                <a:lnTo>
                  <a:pt x="110646" y="1063270"/>
                </a:lnTo>
                <a:lnTo>
                  <a:pt x="102298" y="1045717"/>
                </a:lnTo>
                <a:lnTo>
                  <a:pt x="87800" y="1032779"/>
                </a:lnTo>
                <a:close/>
              </a:path>
              <a:path w="1496695" h="1136650">
                <a:moveTo>
                  <a:pt x="110646" y="1063270"/>
                </a:moveTo>
                <a:lnTo>
                  <a:pt x="68008" y="1095247"/>
                </a:lnTo>
                <a:lnTo>
                  <a:pt x="110678" y="1095247"/>
                </a:lnTo>
                <a:lnTo>
                  <a:pt x="113156" y="1088104"/>
                </a:lnTo>
                <a:lnTo>
                  <a:pt x="112049" y="1066220"/>
                </a:lnTo>
                <a:lnTo>
                  <a:pt x="110646" y="1063270"/>
                </a:lnTo>
                <a:close/>
              </a:path>
              <a:path w="1496695" h="1136650">
                <a:moveTo>
                  <a:pt x="1414081" y="38099"/>
                </a:moveTo>
                <a:lnTo>
                  <a:pt x="87800" y="1032779"/>
                </a:lnTo>
                <a:lnTo>
                  <a:pt x="102298" y="1045717"/>
                </a:lnTo>
                <a:lnTo>
                  <a:pt x="110646" y="1063270"/>
                </a:lnTo>
                <a:lnTo>
                  <a:pt x="1436941" y="68579"/>
                </a:lnTo>
                <a:lnTo>
                  <a:pt x="1435671" y="45719"/>
                </a:lnTo>
                <a:lnTo>
                  <a:pt x="1414081" y="38099"/>
                </a:lnTo>
                <a:close/>
              </a:path>
              <a:path w="1496695" h="1136650">
                <a:moveTo>
                  <a:pt x="1481391" y="30479"/>
                </a:moveTo>
                <a:lnTo>
                  <a:pt x="1424241" y="30479"/>
                </a:lnTo>
                <a:lnTo>
                  <a:pt x="1447101" y="60960"/>
                </a:lnTo>
                <a:lnTo>
                  <a:pt x="1436941" y="68579"/>
                </a:lnTo>
                <a:lnTo>
                  <a:pt x="1439481" y="114300"/>
                </a:lnTo>
                <a:lnTo>
                  <a:pt x="1481391" y="30479"/>
                </a:lnTo>
                <a:close/>
              </a:path>
              <a:path w="1496695" h="1136650">
                <a:moveTo>
                  <a:pt x="1435671" y="45719"/>
                </a:moveTo>
                <a:lnTo>
                  <a:pt x="1436941" y="68579"/>
                </a:lnTo>
                <a:lnTo>
                  <a:pt x="1447101" y="60960"/>
                </a:lnTo>
                <a:lnTo>
                  <a:pt x="1435671" y="45719"/>
                </a:lnTo>
                <a:close/>
              </a:path>
              <a:path w="1496695" h="1136650">
                <a:moveTo>
                  <a:pt x="1424241" y="30479"/>
                </a:moveTo>
                <a:lnTo>
                  <a:pt x="1414081" y="38099"/>
                </a:lnTo>
                <a:lnTo>
                  <a:pt x="1435671" y="45719"/>
                </a:lnTo>
                <a:lnTo>
                  <a:pt x="1424241" y="30479"/>
                </a:lnTo>
                <a:close/>
              </a:path>
              <a:path w="1496695" h="1136650">
                <a:moveTo>
                  <a:pt x="1496631" y="0"/>
                </a:moveTo>
                <a:lnTo>
                  <a:pt x="1370901" y="22860"/>
                </a:lnTo>
                <a:lnTo>
                  <a:pt x="1414081" y="38099"/>
                </a:lnTo>
                <a:lnTo>
                  <a:pt x="1424241" y="30479"/>
                </a:lnTo>
                <a:lnTo>
                  <a:pt x="1481391" y="30479"/>
                </a:lnTo>
                <a:lnTo>
                  <a:pt x="14966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4011" y="290271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7520" y="2770123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385" algn="l"/>
              </a:tabLst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	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9082" y="4828413"/>
            <a:ext cx="1103630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övető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aszt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2108" y="827277"/>
            <a:ext cx="1193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Kifizetések: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0685" y="108280"/>
            <a:ext cx="8944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760000"/>
                </a:solidFill>
                <a:latin typeface="Cambria"/>
                <a:cs typeface="Cambria"/>
              </a:rPr>
              <a:t>Stackelberg: szekvenciális</a:t>
            </a:r>
            <a:r>
              <a:rPr sz="4400" b="1" spc="15" dirty="0">
                <a:solidFill>
                  <a:srgbClr val="760000"/>
                </a:solidFill>
                <a:latin typeface="Cambria"/>
                <a:cs typeface="Cambria"/>
              </a:rPr>
              <a:t> </a:t>
            </a:r>
            <a:r>
              <a:rPr sz="4400" b="1" dirty="0">
                <a:solidFill>
                  <a:srgbClr val="760000"/>
                </a:solidFill>
                <a:latin typeface="Cambria"/>
                <a:cs typeface="Cambria"/>
              </a:rPr>
              <a:t>változat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92567" y="3732847"/>
            <a:ext cx="1496695" cy="1136650"/>
          </a:xfrm>
          <a:custGeom>
            <a:avLst/>
            <a:gdLst/>
            <a:ahLst/>
            <a:cxnLst/>
            <a:rect l="l" t="t" r="r" b="b"/>
            <a:pathLst>
              <a:path w="1496695" h="1136650">
                <a:moveTo>
                  <a:pt x="1414081" y="1098486"/>
                </a:moveTo>
                <a:lnTo>
                  <a:pt x="1370901" y="1113726"/>
                </a:lnTo>
                <a:lnTo>
                  <a:pt x="1496631" y="1136586"/>
                </a:lnTo>
                <a:lnTo>
                  <a:pt x="1481391" y="1106106"/>
                </a:lnTo>
                <a:lnTo>
                  <a:pt x="1424241" y="1106106"/>
                </a:lnTo>
                <a:lnTo>
                  <a:pt x="1414081" y="1098486"/>
                </a:lnTo>
                <a:close/>
              </a:path>
              <a:path w="1496695" h="1136650">
                <a:moveTo>
                  <a:pt x="1435671" y="1090866"/>
                </a:moveTo>
                <a:lnTo>
                  <a:pt x="1414081" y="1098486"/>
                </a:lnTo>
                <a:lnTo>
                  <a:pt x="1424241" y="1106106"/>
                </a:lnTo>
                <a:lnTo>
                  <a:pt x="1435671" y="1090866"/>
                </a:lnTo>
                <a:close/>
              </a:path>
              <a:path w="1496695" h="1136650">
                <a:moveTo>
                  <a:pt x="1439481" y="1022286"/>
                </a:moveTo>
                <a:lnTo>
                  <a:pt x="1436941" y="1068006"/>
                </a:lnTo>
                <a:lnTo>
                  <a:pt x="1447101" y="1075626"/>
                </a:lnTo>
                <a:lnTo>
                  <a:pt x="1424241" y="1106106"/>
                </a:lnTo>
                <a:lnTo>
                  <a:pt x="1481391" y="1106106"/>
                </a:lnTo>
                <a:lnTo>
                  <a:pt x="1439481" y="1022286"/>
                </a:lnTo>
                <a:close/>
              </a:path>
              <a:path w="1496695" h="1136650">
                <a:moveTo>
                  <a:pt x="110646" y="73316"/>
                </a:moveTo>
                <a:lnTo>
                  <a:pt x="102298" y="90868"/>
                </a:lnTo>
                <a:lnTo>
                  <a:pt x="87800" y="103806"/>
                </a:lnTo>
                <a:lnTo>
                  <a:pt x="1414081" y="1098486"/>
                </a:lnTo>
                <a:lnTo>
                  <a:pt x="1435671" y="1090866"/>
                </a:lnTo>
                <a:lnTo>
                  <a:pt x="1436941" y="1068006"/>
                </a:lnTo>
                <a:lnTo>
                  <a:pt x="110646" y="73316"/>
                </a:lnTo>
                <a:close/>
              </a:path>
              <a:path w="1496695" h="1136650">
                <a:moveTo>
                  <a:pt x="1436941" y="1068006"/>
                </a:moveTo>
                <a:lnTo>
                  <a:pt x="1435671" y="1090866"/>
                </a:lnTo>
                <a:lnTo>
                  <a:pt x="1447101" y="1075626"/>
                </a:lnTo>
                <a:lnTo>
                  <a:pt x="1436941" y="1068006"/>
                </a:lnTo>
                <a:close/>
              </a:path>
              <a:path w="1496695" h="1136650">
                <a:moveTo>
                  <a:pt x="48482" y="0"/>
                </a:moveTo>
                <a:lnTo>
                  <a:pt x="27789" y="7179"/>
                </a:lnTo>
                <a:lnTo>
                  <a:pt x="10858" y="22288"/>
                </a:lnTo>
                <a:lnTo>
                  <a:pt x="1107" y="42791"/>
                </a:lnTo>
                <a:lnTo>
                  <a:pt x="0" y="64674"/>
                </a:lnTo>
                <a:lnTo>
                  <a:pt x="7179" y="85367"/>
                </a:lnTo>
                <a:lnTo>
                  <a:pt x="22288" y="102298"/>
                </a:lnTo>
                <a:lnTo>
                  <a:pt x="42791" y="112049"/>
                </a:lnTo>
                <a:lnTo>
                  <a:pt x="64674" y="113157"/>
                </a:lnTo>
                <a:lnTo>
                  <a:pt x="85367" y="105977"/>
                </a:lnTo>
                <a:lnTo>
                  <a:pt x="87800" y="103806"/>
                </a:lnTo>
                <a:lnTo>
                  <a:pt x="45148" y="71818"/>
                </a:lnTo>
                <a:lnTo>
                  <a:pt x="68008" y="41338"/>
                </a:lnTo>
                <a:lnTo>
                  <a:pt x="110678" y="41338"/>
                </a:lnTo>
                <a:lnTo>
                  <a:pt x="105977" y="27789"/>
                </a:lnTo>
                <a:lnTo>
                  <a:pt x="90868" y="10858"/>
                </a:lnTo>
                <a:lnTo>
                  <a:pt x="70365" y="1107"/>
                </a:lnTo>
                <a:lnTo>
                  <a:pt x="48482" y="0"/>
                </a:lnTo>
                <a:close/>
              </a:path>
              <a:path w="1496695" h="1136650">
                <a:moveTo>
                  <a:pt x="68008" y="41338"/>
                </a:moveTo>
                <a:lnTo>
                  <a:pt x="45148" y="71818"/>
                </a:lnTo>
                <a:lnTo>
                  <a:pt x="87800" y="103806"/>
                </a:lnTo>
                <a:lnTo>
                  <a:pt x="102298" y="90868"/>
                </a:lnTo>
                <a:lnTo>
                  <a:pt x="110646" y="73316"/>
                </a:lnTo>
                <a:lnTo>
                  <a:pt x="68008" y="41338"/>
                </a:lnTo>
                <a:close/>
              </a:path>
              <a:path w="1496695" h="1136650">
                <a:moveTo>
                  <a:pt x="110678" y="41338"/>
                </a:moveTo>
                <a:lnTo>
                  <a:pt x="68008" y="41338"/>
                </a:lnTo>
                <a:lnTo>
                  <a:pt x="110646" y="73316"/>
                </a:lnTo>
                <a:lnTo>
                  <a:pt x="112049" y="70365"/>
                </a:lnTo>
                <a:lnTo>
                  <a:pt x="113156" y="48482"/>
                </a:lnTo>
                <a:lnTo>
                  <a:pt x="110678" y="4133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1996" y="3732276"/>
            <a:ext cx="1857375" cy="114300"/>
          </a:xfrm>
          <a:custGeom>
            <a:avLst/>
            <a:gdLst/>
            <a:ahLst/>
            <a:cxnLst/>
            <a:rect l="l" t="t" r="r" b="b"/>
            <a:pathLst>
              <a:path w="1857375" h="114300">
                <a:moveTo>
                  <a:pt x="57150" y="0"/>
                </a:move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4482" y="79420"/>
                </a:lnTo>
                <a:lnTo>
                  <a:pt x="16716" y="97583"/>
                </a:lnTo>
                <a:lnTo>
                  <a:pt x="34879" y="109817"/>
                </a:lnTo>
                <a:lnTo>
                  <a:pt x="57150" y="114300"/>
                </a:lnTo>
                <a:lnTo>
                  <a:pt x="79420" y="109817"/>
                </a:lnTo>
                <a:lnTo>
                  <a:pt x="97583" y="97583"/>
                </a:lnTo>
                <a:lnTo>
                  <a:pt x="109817" y="79420"/>
                </a:lnTo>
                <a:lnTo>
                  <a:pt x="110465" y="76200"/>
                </a:lnTo>
                <a:lnTo>
                  <a:pt x="57150" y="76200"/>
                </a:lnTo>
                <a:lnTo>
                  <a:pt x="57150" y="38100"/>
                </a:lnTo>
                <a:lnTo>
                  <a:pt x="110465" y="38100"/>
                </a:lnTo>
                <a:lnTo>
                  <a:pt x="109817" y="34879"/>
                </a:lnTo>
                <a:lnTo>
                  <a:pt x="97583" y="16716"/>
                </a:lnTo>
                <a:lnTo>
                  <a:pt x="79420" y="4482"/>
                </a:lnTo>
                <a:lnTo>
                  <a:pt x="57150" y="0"/>
                </a:lnTo>
                <a:close/>
              </a:path>
              <a:path w="1857375" h="114300">
                <a:moveTo>
                  <a:pt x="1780920" y="57150"/>
                </a:moveTo>
                <a:lnTo>
                  <a:pt x="1742821" y="114300"/>
                </a:lnTo>
                <a:lnTo>
                  <a:pt x="1819020" y="76200"/>
                </a:lnTo>
                <a:lnTo>
                  <a:pt x="1780920" y="76200"/>
                </a:lnTo>
                <a:lnTo>
                  <a:pt x="1780920" y="57150"/>
                </a:lnTo>
                <a:close/>
              </a:path>
              <a:path w="1857375" h="114300">
                <a:moveTo>
                  <a:pt x="110465" y="38100"/>
                </a:moveTo>
                <a:lnTo>
                  <a:pt x="57150" y="38100"/>
                </a:lnTo>
                <a:lnTo>
                  <a:pt x="57150" y="76200"/>
                </a:lnTo>
                <a:lnTo>
                  <a:pt x="110465" y="76200"/>
                </a:lnTo>
                <a:lnTo>
                  <a:pt x="114300" y="57150"/>
                </a:lnTo>
                <a:lnTo>
                  <a:pt x="110465" y="38100"/>
                </a:lnTo>
                <a:close/>
              </a:path>
              <a:path w="1857375" h="114300">
                <a:moveTo>
                  <a:pt x="1768220" y="38100"/>
                </a:moveTo>
                <a:lnTo>
                  <a:pt x="110465" y="38100"/>
                </a:lnTo>
                <a:lnTo>
                  <a:pt x="114300" y="57150"/>
                </a:lnTo>
                <a:lnTo>
                  <a:pt x="110465" y="76200"/>
                </a:lnTo>
                <a:lnTo>
                  <a:pt x="1768220" y="76200"/>
                </a:lnTo>
                <a:lnTo>
                  <a:pt x="1780920" y="57150"/>
                </a:lnTo>
                <a:lnTo>
                  <a:pt x="1768220" y="38100"/>
                </a:lnTo>
                <a:close/>
              </a:path>
              <a:path w="1857375" h="114300">
                <a:moveTo>
                  <a:pt x="1819020" y="38100"/>
                </a:moveTo>
                <a:lnTo>
                  <a:pt x="1780920" y="38100"/>
                </a:lnTo>
                <a:lnTo>
                  <a:pt x="1780920" y="76200"/>
                </a:lnTo>
                <a:lnTo>
                  <a:pt x="1819020" y="76200"/>
                </a:lnTo>
                <a:lnTo>
                  <a:pt x="1857120" y="57150"/>
                </a:lnTo>
                <a:lnTo>
                  <a:pt x="1819020" y="38100"/>
                </a:lnTo>
                <a:close/>
              </a:path>
              <a:path w="1857375" h="114300">
                <a:moveTo>
                  <a:pt x="1742821" y="0"/>
                </a:moveTo>
                <a:lnTo>
                  <a:pt x="1780920" y="57150"/>
                </a:lnTo>
                <a:lnTo>
                  <a:pt x="1780920" y="38100"/>
                </a:lnTo>
                <a:lnTo>
                  <a:pt x="1819020" y="38100"/>
                </a:lnTo>
                <a:lnTo>
                  <a:pt x="174282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67050" y="2195829"/>
            <a:ext cx="1103630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övető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aszt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83077" y="3492246"/>
            <a:ext cx="1104265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övető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választása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29854" y="1744472"/>
            <a:ext cx="2286635" cy="625475"/>
          </a:xfrm>
          <a:custGeom>
            <a:avLst/>
            <a:gdLst/>
            <a:ahLst/>
            <a:cxnLst/>
            <a:rect l="l" t="t" r="r" b="b"/>
            <a:pathLst>
              <a:path w="2286634" h="625475">
                <a:moveTo>
                  <a:pt x="65639" y="512310"/>
                </a:moveTo>
                <a:lnTo>
                  <a:pt x="42933" y="513206"/>
                </a:lnTo>
                <a:lnTo>
                  <a:pt x="22399" y="522767"/>
                </a:lnTo>
                <a:lnTo>
                  <a:pt x="7627" y="538924"/>
                </a:lnTo>
                <a:lnTo>
                  <a:pt x="0" y="559462"/>
                </a:lnTo>
                <a:lnTo>
                  <a:pt x="896" y="582167"/>
                </a:lnTo>
                <a:lnTo>
                  <a:pt x="10457" y="602702"/>
                </a:lnTo>
                <a:lnTo>
                  <a:pt x="26614" y="617473"/>
                </a:lnTo>
                <a:lnTo>
                  <a:pt x="47152" y="625101"/>
                </a:lnTo>
                <a:lnTo>
                  <a:pt x="69857" y="624204"/>
                </a:lnTo>
                <a:lnTo>
                  <a:pt x="90392" y="614644"/>
                </a:lnTo>
                <a:lnTo>
                  <a:pt x="105163" y="598487"/>
                </a:lnTo>
                <a:lnTo>
                  <a:pt x="109338" y="587248"/>
                </a:lnTo>
                <a:lnTo>
                  <a:pt x="60840" y="587248"/>
                </a:lnTo>
                <a:lnTo>
                  <a:pt x="51950" y="550163"/>
                </a:lnTo>
                <a:lnTo>
                  <a:pt x="103695" y="537633"/>
                </a:lnTo>
                <a:lnTo>
                  <a:pt x="102334" y="534709"/>
                </a:lnTo>
                <a:lnTo>
                  <a:pt x="86177" y="519938"/>
                </a:lnTo>
                <a:lnTo>
                  <a:pt x="65639" y="512310"/>
                </a:lnTo>
                <a:close/>
              </a:path>
              <a:path w="2286634" h="625475">
                <a:moveTo>
                  <a:pt x="103695" y="537633"/>
                </a:moveTo>
                <a:lnTo>
                  <a:pt x="51950" y="550163"/>
                </a:lnTo>
                <a:lnTo>
                  <a:pt x="60840" y="587248"/>
                </a:lnTo>
                <a:lnTo>
                  <a:pt x="112663" y="574699"/>
                </a:lnTo>
                <a:lnTo>
                  <a:pt x="111894" y="555243"/>
                </a:lnTo>
                <a:lnTo>
                  <a:pt x="103695" y="537633"/>
                </a:lnTo>
                <a:close/>
              </a:path>
              <a:path w="2286634" h="625475">
                <a:moveTo>
                  <a:pt x="112663" y="574699"/>
                </a:moveTo>
                <a:lnTo>
                  <a:pt x="60840" y="587248"/>
                </a:lnTo>
                <a:lnTo>
                  <a:pt x="109338" y="587248"/>
                </a:lnTo>
                <a:lnTo>
                  <a:pt x="112791" y="577949"/>
                </a:lnTo>
                <a:lnTo>
                  <a:pt x="112663" y="574699"/>
                </a:lnTo>
                <a:close/>
              </a:path>
              <a:path w="2286634" h="625475">
                <a:moveTo>
                  <a:pt x="2195658" y="31062"/>
                </a:moveTo>
                <a:lnTo>
                  <a:pt x="103695" y="537633"/>
                </a:lnTo>
                <a:lnTo>
                  <a:pt x="111894" y="555243"/>
                </a:lnTo>
                <a:lnTo>
                  <a:pt x="112663" y="574699"/>
                </a:lnTo>
                <a:lnTo>
                  <a:pt x="2204593" y="68135"/>
                </a:lnTo>
                <a:lnTo>
                  <a:pt x="2212474" y="46609"/>
                </a:lnTo>
                <a:lnTo>
                  <a:pt x="2195658" y="31062"/>
                </a:lnTo>
                <a:close/>
              </a:path>
              <a:path w="2286634" h="625475">
                <a:moveTo>
                  <a:pt x="2283762" y="28066"/>
                </a:moveTo>
                <a:lnTo>
                  <a:pt x="2208029" y="28066"/>
                </a:lnTo>
                <a:lnTo>
                  <a:pt x="2216919" y="65150"/>
                </a:lnTo>
                <a:lnTo>
                  <a:pt x="2204593" y="68135"/>
                </a:lnTo>
                <a:lnTo>
                  <a:pt x="2188852" y="111125"/>
                </a:lnTo>
                <a:lnTo>
                  <a:pt x="2286515" y="28701"/>
                </a:lnTo>
                <a:lnTo>
                  <a:pt x="2283762" y="28066"/>
                </a:lnTo>
                <a:close/>
              </a:path>
              <a:path w="2286634" h="625475">
                <a:moveTo>
                  <a:pt x="2212474" y="46609"/>
                </a:moveTo>
                <a:lnTo>
                  <a:pt x="2204593" y="68135"/>
                </a:lnTo>
                <a:lnTo>
                  <a:pt x="2216919" y="65150"/>
                </a:lnTo>
                <a:lnTo>
                  <a:pt x="2212474" y="46609"/>
                </a:lnTo>
                <a:close/>
              </a:path>
              <a:path w="2286634" h="625475">
                <a:moveTo>
                  <a:pt x="2208029" y="28066"/>
                </a:moveTo>
                <a:lnTo>
                  <a:pt x="2195658" y="31062"/>
                </a:lnTo>
                <a:lnTo>
                  <a:pt x="2212474" y="46609"/>
                </a:lnTo>
                <a:lnTo>
                  <a:pt x="2208029" y="28066"/>
                </a:lnTo>
                <a:close/>
              </a:path>
              <a:path w="2286634" h="625475">
                <a:moveTo>
                  <a:pt x="2162055" y="0"/>
                </a:moveTo>
                <a:lnTo>
                  <a:pt x="2195658" y="31062"/>
                </a:lnTo>
                <a:lnTo>
                  <a:pt x="2208029" y="28066"/>
                </a:lnTo>
                <a:lnTo>
                  <a:pt x="2283762" y="28066"/>
                </a:lnTo>
                <a:lnTo>
                  <a:pt x="21620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29100" y="2255520"/>
            <a:ext cx="2287270" cy="115570"/>
          </a:xfrm>
          <a:custGeom>
            <a:avLst/>
            <a:gdLst/>
            <a:ahLst/>
            <a:cxnLst/>
            <a:rect l="l" t="t" r="r" b="b"/>
            <a:pathLst>
              <a:path w="2287270" h="115569">
                <a:moveTo>
                  <a:pt x="57150" y="888"/>
                </a:moveTo>
                <a:lnTo>
                  <a:pt x="34879" y="5389"/>
                </a:lnTo>
                <a:lnTo>
                  <a:pt x="16716" y="17652"/>
                </a:lnTo>
                <a:lnTo>
                  <a:pt x="4482" y="35821"/>
                </a:lnTo>
                <a:lnTo>
                  <a:pt x="0" y="58038"/>
                </a:lnTo>
                <a:lnTo>
                  <a:pt x="4500" y="80309"/>
                </a:lnTo>
                <a:lnTo>
                  <a:pt x="16763" y="98472"/>
                </a:lnTo>
                <a:lnTo>
                  <a:pt x="34932" y="110706"/>
                </a:lnTo>
                <a:lnTo>
                  <a:pt x="57150" y="115188"/>
                </a:lnTo>
                <a:lnTo>
                  <a:pt x="79420" y="110688"/>
                </a:lnTo>
                <a:lnTo>
                  <a:pt x="97583" y="98425"/>
                </a:lnTo>
                <a:lnTo>
                  <a:pt x="109817" y="80256"/>
                </a:lnTo>
                <a:lnTo>
                  <a:pt x="110456" y="77088"/>
                </a:lnTo>
                <a:lnTo>
                  <a:pt x="57150" y="77088"/>
                </a:lnTo>
                <a:lnTo>
                  <a:pt x="57150" y="38988"/>
                </a:lnTo>
                <a:lnTo>
                  <a:pt x="110445" y="38967"/>
                </a:lnTo>
                <a:lnTo>
                  <a:pt x="109799" y="35768"/>
                </a:lnTo>
                <a:lnTo>
                  <a:pt x="97536" y="17605"/>
                </a:lnTo>
                <a:lnTo>
                  <a:pt x="79367" y="5371"/>
                </a:lnTo>
                <a:lnTo>
                  <a:pt x="57150" y="888"/>
                </a:lnTo>
                <a:close/>
              </a:path>
              <a:path w="2287270" h="115569">
                <a:moveTo>
                  <a:pt x="2249170" y="38100"/>
                </a:moveTo>
                <a:lnTo>
                  <a:pt x="2211070" y="38100"/>
                </a:lnTo>
                <a:lnTo>
                  <a:pt x="2211070" y="76200"/>
                </a:lnTo>
                <a:lnTo>
                  <a:pt x="2198366" y="76205"/>
                </a:lnTo>
                <a:lnTo>
                  <a:pt x="2172970" y="114300"/>
                </a:lnTo>
                <a:lnTo>
                  <a:pt x="2287270" y="57150"/>
                </a:lnTo>
                <a:lnTo>
                  <a:pt x="2249170" y="38100"/>
                </a:lnTo>
                <a:close/>
              </a:path>
              <a:path w="2287270" h="115569">
                <a:moveTo>
                  <a:pt x="110445" y="38967"/>
                </a:moveTo>
                <a:lnTo>
                  <a:pt x="57150" y="38988"/>
                </a:lnTo>
                <a:lnTo>
                  <a:pt x="57150" y="77088"/>
                </a:lnTo>
                <a:lnTo>
                  <a:pt x="110460" y="77066"/>
                </a:lnTo>
                <a:lnTo>
                  <a:pt x="114300" y="58038"/>
                </a:lnTo>
                <a:lnTo>
                  <a:pt x="110445" y="38967"/>
                </a:lnTo>
                <a:close/>
              </a:path>
              <a:path w="2287270" h="115569">
                <a:moveTo>
                  <a:pt x="110460" y="77066"/>
                </a:moveTo>
                <a:lnTo>
                  <a:pt x="57150" y="77088"/>
                </a:lnTo>
                <a:lnTo>
                  <a:pt x="110456" y="77088"/>
                </a:lnTo>
                <a:close/>
              </a:path>
              <a:path w="2287270" h="115569">
                <a:moveTo>
                  <a:pt x="2198373" y="38105"/>
                </a:moveTo>
                <a:lnTo>
                  <a:pt x="110445" y="38967"/>
                </a:lnTo>
                <a:lnTo>
                  <a:pt x="114300" y="58038"/>
                </a:lnTo>
                <a:lnTo>
                  <a:pt x="110460" y="77066"/>
                </a:lnTo>
                <a:lnTo>
                  <a:pt x="2198370" y="76200"/>
                </a:lnTo>
                <a:lnTo>
                  <a:pt x="2211070" y="57150"/>
                </a:lnTo>
                <a:lnTo>
                  <a:pt x="2198373" y="38105"/>
                </a:lnTo>
                <a:close/>
              </a:path>
              <a:path w="2287270" h="115569">
                <a:moveTo>
                  <a:pt x="2211070" y="57150"/>
                </a:moveTo>
                <a:lnTo>
                  <a:pt x="2198366" y="76205"/>
                </a:lnTo>
                <a:lnTo>
                  <a:pt x="2211070" y="76200"/>
                </a:lnTo>
                <a:lnTo>
                  <a:pt x="2211070" y="57150"/>
                </a:lnTo>
                <a:close/>
              </a:path>
              <a:path w="2287270" h="115569">
                <a:moveTo>
                  <a:pt x="2211070" y="38100"/>
                </a:moveTo>
                <a:lnTo>
                  <a:pt x="2198373" y="38105"/>
                </a:lnTo>
                <a:lnTo>
                  <a:pt x="2211070" y="57150"/>
                </a:lnTo>
                <a:lnTo>
                  <a:pt x="2211070" y="38100"/>
                </a:lnTo>
                <a:close/>
              </a:path>
              <a:path w="2287270" h="115569">
                <a:moveTo>
                  <a:pt x="2172970" y="0"/>
                </a:moveTo>
                <a:lnTo>
                  <a:pt x="2198373" y="38105"/>
                </a:lnTo>
                <a:lnTo>
                  <a:pt x="2249170" y="38100"/>
                </a:lnTo>
                <a:lnTo>
                  <a:pt x="217297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28312" y="2256256"/>
            <a:ext cx="2288540" cy="626110"/>
          </a:xfrm>
          <a:custGeom>
            <a:avLst/>
            <a:gdLst/>
            <a:ahLst/>
            <a:cxnLst/>
            <a:rect l="l" t="t" r="r" b="b"/>
            <a:pathLst>
              <a:path w="2288540" h="626110">
                <a:moveTo>
                  <a:pt x="2197486" y="594951"/>
                </a:moveTo>
                <a:lnTo>
                  <a:pt x="2163851" y="625881"/>
                </a:lnTo>
                <a:lnTo>
                  <a:pt x="2285670" y="597941"/>
                </a:lnTo>
                <a:lnTo>
                  <a:pt x="2209825" y="597941"/>
                </a:lnTo>
                <a:lnTo>
                  <a:pt x="2197486" y="594951"/>
                </a:lnTo>
                <a:close/>
              </a:path>
              <a:path w="2288540" h="626110">
                <a:moveTo>
                  <a:pt x="2214316" y="579475"/>
                </a:moveTo>
                <a:lnTo>
                  <a:pt x="2197486" y="594951"/>
                </a:lnTo>
                <a:lnTo>
                  <a:pt x="2209825" y="597941"/>
                </a:lnTo>
                <a:lnTo>
                  <a:pt x="2214316" y="579475"/>
                </a:lnTo>
                <a:close/>
              </a:path>
              <a:path w="2288540" h="626110">
                <a:moveTo>
                  <a:pt x="2190775" y="514883"/>
                </a:moveTo>
                <a:lnTo>
                  <a:pt x="2206514" y="557870"/>
                </a:lnTo>
                <a:lnTo>
                  <a:pt x="2218842" y="560857"/>
                </a:lnTo>
                <a:lnTo>
                  <a:pt x="2209825" y="597941"/>
                </a:lnTo>
                <a:lnTo>
                  <a:pt x="2285670" y="597941"/>
                </a:lnTo>
                <a:lnTo>
                  <a:pt x="2288438" y="597306"/>
                </a:lnTo>
                <a:lnTo>
                  <a:pt x="2190775" y="514883"/>
                </a:lnTo>
                <a:close/>
              </a:path>
              <a:path w="2288540" h="626110">
                <a:moveTo>
                  <a:pt x="112696" y="50434"/>
                </a:moveTo>
                <a:lnTo>
                  <a:pt x="111912" y="69875"/>
                </a:lnTo>
                <a:lnTo>
                  <a:pt x="103728" y="87500"/>
                </a:lnTo>
                <a:lnTo>
                  <a:pt x="2197486" y="594951"/>
                </a:lnTo>
                <a:lnTo>
                  <a:pt x="2214316" y="579475"/>
                </a:lnTo>
                <a:lnTo>
                  <a:pt x="2214359" y="579295"/>
                </a:lnTo>
                <a:lnTo>
                  <a:pt x="2206514" y="557870"/>
                </a:lnTo>
                <a:lnTo>
                  <a:pt x="112696" y="50434"/>
                </a:lnTo>
                <a:close/>
              </a:path>
              <a:path w="2288540" h="626110">
                <a:moveTo>
                  <a:pt x="2206514" y="557870"/>
                </a:moveTo>
                <a:lnTo>
                  <a:pt x="2214359" y="579295"/>
                </a:lnTo>
                <a:lnTo>
                  <a:pt x="2218842" y="560857"/>
                </a:lnTo>
                <a:lnTo>
                  <a:pt x="2206514" y="557870"/>
                </a:lnTo>
                <a:close/>
              </a:path>
              <a:path w="2288540" h="626110">
                <a:moveTo>
                  <a:pt x="47170" y="0"/>
                </a:moveTo>
                <a:lnTo>
                  <a:pt x="26632" y="7598"/>
                </a:lnTo>
                <a:lnTo>
                  <a:pt x="10475" y="22363"/>
                </a:lnTo>
                <a:lnTo>
                  <a:pt x="914" y="42951"/>
                </a:lnTo>
                <a:lnTo>
                  <a:pt x="0" y="65657"/>
                </a:lnTo>
                <a:lnTo>
                  <a:pt x="7598" y="86195"/>
                </a:lnTo>
                <a:lnTo>
                  <a:pt x="22363" y="102352"/>
                </a:lnTo>
                <a:lnTo>
                  <a:pt x="42951" y="111912"/>
                </a:lnTo>
                <a:lnTo>
                  <a:pt x="65657" y="112827"/>
                </a:lnTo>
                <a:lnTo>
                  <a:pt x="86195" y="105229"/>
                </a:lnTo>
                <a:lnTo>
                  <a:pt x="102352" y="90463"/>
                </a:lnTo>
                <a:lnTo>
                  <a:pt x="103728" y="87500"/>
                </a:lnTo>
                <a:lnTo>
                  <a:pt x="51968" y="74955"/>
                </a:lnTo>
                <a:lnTo>
                  <a:pt x="60858" y="37871"/>
                </a:lnTo>
                <a:lnTo>
                  <a:pt x="109387" y="37871"/>
                </a:lnTo>
                <a:lnTo>
                  <a:pt x="105229" y="26632"/>
                </a:lnTo>
                <a:lnTo>
                  <a:pt x="90463" y="10475"/>
                </a:lnTo>
                <a:lnTo>
                  <a:pt x="69875" y="914"/>
                </a:lnTo>
                <a:lnTo>
                  <a:pt x="47170" y="0"/>
                </a:lnTo>
                <a:close/>
              </a:path>
              <a:path w="2288540" h="626110">
                <a:moveTo>
                  <a:pt x="60858" y="37871"/>
                </a:moveTo>
                <a:lnTo>
                  <a:pt x="51968" y="74955"/>
                </a:lnTo>
                <a:lnTo>
                  <a:pt x="103728" y="87500"/>
                </a:lnTo>
                <a:lnTo>
                  <a:pt x="111912" y="69875"/>
                </a:lnTo>
                <a:lnTo>
                  <a:pt x="112696" y="50434"/>
                </a:lnTo>
                <a:lnTo>
                  <a:pt x="60858" y="37871"/>
                </a:lnTo>
                <a:close/>
              </a:path>
              <a:path w="2288540" h="626110">
                <a:moveTo>
                  <a:pt x="109387" y="37871"/>
                </a:moveTo>
                <a:lnTo>
                  <a:pt x="60858" y="37871"/>
                </a:lnTo>
                <a:lnTo>
                  <a:pt x="112696" y="50434"/>
                </a:lnTo>
                <a:lnTo>
                  <a:pt x="112827" y="47170"/>
                </a:lnTo>
                <a:lnTo>
                  <a:pt x="109387" y="378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3005" y="3184651"/>
            <a:ext cx="2286635" cy="625475"/>
          </a:xfrm>
          <a:custGeom>
            <a:avLst/>
            <a:gdLst/>
            <a:ahLst/>
            <a:cxnLst/>
            <a:rect l="l" t="t" r="r" b="b"/>
            <a:pathLst>
              <a:path w="2286634" h="625475">
                <a:moveTo>
                  <a:pt x="65639" y="512310"/>
                </a:moveTo>
                <a:lnTo>
                  <a:pt x="42933" y="513206"/>
                </a:lnTo>
                <a:lnTo>
                  <a:pt x="22399" y="522767"/>
                </a:lnTo>
                <a:lnTo>
                  <a:pt x="7627" y="538924"/>
                </a:lnTo>
                <a:lnTo>
                  <a:pt x="0" y="559462"/>
                </a:lnTo>
                <a:lnTo>
                  <a:pt x="896" y="582168"/>
                </a:lnTo>
                <a:lnTo>
                  <a:pt x="10457" y="602702"/>
                </a:lnTo>
                <a:lnTo>
                  <a:pt x="26614" y="617474"/>
                </a:lnTo>
                <a:lnTo>
                  <a:pt x="47152" y="625101"/>
                </a:lnTo>
                <a:lnTo>
                  <a:pt x="69857" y="624205"/>
                </a:lnTo>
                <a:lnTo>
                  <a:pt x="90392" y="614644"/>
                </a:lnTo>
                <a:lnTo>
                  <a:pt x="105163" y="598487"/>
                </a:lnTo>
                <a:lnTo>
                  <a:pt x="109338" y="587248"/>
                </a:lnTo>
                <a:lnTo>
                  <a:pt x="60840" y="587248"/>
                </a:lnTo>
                <a:lnTo>
                  <a:pt x="51950" y="550164"/>
                </a:lnTo>
                <a:lnTo>
                  <a:pt x="103695" y="537633"/>
                </a:lnTo>
                <a:lnTo>
                  <a:pt x="102334" y="534709"/>
                </a:lnTo>
                <a:lnTo>
                  <a:pt x="86177" y="519938"/>
                </a:lnTo>
                <a:lnTo>
                  <a:pt x="65639" y="512310"/>
                </a:lnTo>
                <a:close/>
              </a:path>
              <a:path w="2286634" h="625475">
                <a:moveTo>
                  <a:pt x="103695" y="537633"/>
                </a:moveTo>
                <a:lnTo>
                  <a:pt x="51950" y="550164"/>
                </a:lnTo>
                <a:lnTo>
                  <a:pt x="60840" y="587248"/>
                </a:lnTo>
                <a:lnTo>
                  <a:pt x="112663" y="574699"/>
                </a:lnTo>
                <a:lnTo>
                  <a:pt x="111894" y="555244"/>
                </a:lnTo>
                <a:lnTo>
                  <a:pt x="103695" y="537633"/>
                </a:lnTo>
                <a:close/>
              </a:path>
              <a:path w="2286634" h="625475">
                <a:moveTo>
                  <a:pt x="112663" y="574699"/>
                </a:moveTo>
                <a:lnTo>
                  <a:pt x="60840" y="587248"/>
                </a:lnTo>
                <a:lnTo>
                  <a:pt x="109338" y="587248"/>
                </a:lnTo>
                <a:lnTo>
                  <a:pt x="112791" y="577949"/>
                </a:lnTo>
                <a:lnTo>
                  <a:pt x="112663" y="574699"/>
                </a:lnTo>
                <a:close/>
              </a:path>
              <a:path w="2286634" h="625475">
                <a:moveTo>
                  <a:pt x="2195658" y="31062"/>
                </a:moveTo>
                <a:lnTo>
                  <a:pt x="103695" y="537633"/>
                </a:lnTo>
                <a:lnTo>
                  <a:pt x="111894" y="555244"/>
                </a:lnTo>
                <a:lnTo>
                  <a:pt x="112663" y="574699"/>
                </a:lnTo>
                <a:lnTo>
                  <a:pt x="2204593" y="68135"/>
                </a:lnTo>
                <a:lnTo>
                  <a:pt x="2212474" y="46609"/>
                </a:lnTo>
                <a:lnTo>
                  <a:pt x="2195658" y="31062"/>
                </a:lnTo>
                <a:close/>
              </a:path>
              <a:path w="2286634" h="625475">
                <a:moveTo>
                  <a:pt x="2283762" y="28067"/>
                </a:moveTo>
                <a:lnTo>
                  <a:pt x="2208029" y="28067"/>
                </a:lnTo>
                <a:lnTo>
                  <a:pt x="2216919" y="65150"/>
                </a:lnTo>
                <a:lnTo>
                  <a:pt x="2204593" y="68135"/>
                </a:lnTo>
                <a:lnTo>
                  <a:pt x="2188852" y="111125"/>
                </a:lnTo>
                <a:lnTo>
                  <a:pt x="2286515" y="28701"/>
                </a:lnTo>
                <a:lnTo>
                  <a:pt x="2283762" y="28067"/>
                </a:lnTo>
                <a:close/>
              </a:path>
              <a:path w="2286634" h="625475">
                <a:moveTo>
                  <a:pt x="2212474" y="46609"/>
                </a:moveTo>
                <a:lnTo>
                  <a:pt x="2204593" y="68135"/>
                </a:lnTo>
                <a:lnTo>
                  <a:pt x="2216919" y="65150"/>
                </a:lnTo>
                <a:lnTo>
                  <a:pt x="2212474" y="46609"/>
                </a:lnTo>
                <a:close/>
              </a:path>
              <a:path w="2286634" h="625475">
                <a:moveTo>
                  <a:pt x="2208029" y="28067"/>
                </a:moveTo>
                <a:lnTo>
                  <a:pt x="2195658" y="31062"/>
                </a:lnTo>
                <a:lnTo>
                  <a:pt x="2212474" y="46609"/>
                </a:lnTo>
                <a:lnTo>
                  <a:pt x="2208029" y="28067"/>
                </a:lnTo>
                <a:close/>
              </a:path>
              <a:path w="2286634" h="625475">
                <a:moveTo>
                  <a:pt x="2162055" y="0"/>
                </a:moveTo>
                <a:lnTo>
                  <a:pt x="2195658" y="31062"/>
                </a:lnTo>
                <a:lnTo>
                  <a:pt x="2208029" y="28067"/>
                </a:lnTo>
                <a:lnTo>
                  <a:pt x="2283762" y="28067"/>
                </a:lnTo>
                <a:lnTo>
                  <a:pt x="21620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02252" y="3695700"/>
            <a:ext cx="2287270" cy="115570"/>
          </a:xfrm>
          <a:custGeom>
            <a:avLst/>
            <a:gdLst/>
            <a:ahLst/>
            <a:cxnLst/>
            <a:rect l="l" t="t" r="r" b="b"/>
            <a:pathLst>
              <a:path w="2287270" h="115570">
                <a:moveTo>
                  <a:pt x="57150" y="888"/>
                </a:moveTo>
                <a:lnTo>
                  <a:pt x="34879" y="5389"/>
                </a:lnTo>
                <a:lnTo>
                  <a:pt x="16716" y="17652"/>
                </a:lnTo>
                <a:lnTo>
                  <a:pt x="4482" y="35821"/>
                </a:lnTo>
                <a:lnTo>
                  <a:pt x="0" y="58038"/>
                </a:lnTo>
                <a:lnTo>
                  <a:pt x="4500" y="80309"/>
                </a:lnTo>
                <a:lnTo>
                  <a:pt x="16763" y="98472"/>
                </a:lnTo>
                <a:lnTo>
                  <a:pt x="34932" y="110706"/>
                </a:lnTo>
                <a:lnTo>
                  <a:pt x="57150" y="115188"/>
                </a:lnTo>
                <a:lnTo>
                  <a:pt x="79420" y="110688"/>
                </a:lnTo>
                <a:lnTo>
                  <a:pt x="97583" y="98425"/>
                </a:lnTo>
                <a:lnTo>
                  <a:pt x="109817" y="80256"/>
                </a:lnTo>
                <a:lnTo>
                  <a:pt x="110456" y="77088"/>
                </a:lnTo>
                <a:lnTo>
                  <a:pt x="57150" y="77088"/>
                </a:lnTo>
                <a:lnTo>
                  <a:pt x="57150" y="38988"/>
                </a:lnTo>
                <a:lnTo>
                  <a:pt x="110445" y="38967"/>
                </a:lnTo>
                <a:lnTo>
                  <a:pt x="109799" y="35768"/>
                </a:lnTo>
                <a:lnTo>
                  <a:pt x="97536" y="17605"/>
                </a:lnTo>
                <a:lnTo>
                  <a:pt x="79367" y="5371"/>
                </a:lnTo>
                <a:lnTo>
                  <a:pt x="57150" y="888"/>
                </a:lnTo>
                <a:close/>
              </a:path>
              <a:path w="2287270" h="115570">
                <a:moveTo>
                  <a:pt x="2249170" y="38100"/>
                </a:moveTo>
                <a:lnTo>
                  <a:pt x="2211070" y="38100"/>
                </a:lnTo>
                <a:lnTo>
                  <a:pt x="2211070" y="76200"/>
                </a:lnTo>
                <a:lnTo>
                  <a:pt x="2198366" y="76205"/>
                </a:lnTo>
                <a:lnTo>
                  <a:pt x="2172970" y="114300"/>
                </a:lnTo>
                <a:lnTo>
                  <a:pt x="2287270" y="57150"/>
                </a:lnTo>
                <a:lnTo>
                  <a:pt x="2249170" y="38100"/>
                </a:lnTo>
                <a:close/>
              </a:path>
              <a:path w="2287270" h="115570">
                <a:moveTo>
                  <a:pt x="110445" y="38967"/>
                </a:moveTo>
                <a:lnTo>
                  <a:pt x="57150" y="38988"/>
                </a:lnTo>
                <a:lnTo>
                  <a:pt x="57150" y="77088"/>
                </a:lnTo>
                <a:lnTo>
                  <a:pt x="110460" y="77066"/>
                </a:lnTo>
                <a:lnTo>
                  <a:pt x="114300" y="58038"/>
                </a:lnTo>
                <a:lnTo>
                  <a:pt x="110445" y="38967"/>
                </a:lnTo>
                <a:close/>
              </a:path>
              <a:path w="2287270" h="115570">
                <a:moveTo>
                  <a:pt x="110460" y="77066"/>
                </a:moveTo>
                <a:lnTo>
                  <a:pt x="57150" y="77088"/>
                </a:lnTo>
                <a:lnTo>
                  <a:pt x="110456" y="77088"/>
                </a:lnTo>
                <a:close/>
              </a:path>
              <a:path w="2287270" h="115570">
                <a:moveTo>
                  <a:pt x="2198373" y="38105"/>
                </a:moveTo>
                <a:lnTo>
                  <a:pt x="110445" y="38967"/>
                </a:lnTo>
                <a:lnTo>
                  <a:pt x="114300" y="58038"/>
                </a:lnTo>
                <a:lnTo>
                  <a:pt x="110460" y="77066"/>
                </a:lnTo>
                <a:lnTo>
                  <a:pt x="2198370" y="76200"/>
                </a:lnTo>
                <a:lnTo>
                  <a:pt x="2211070" y="57150"/>
                </a:lnTo>
                <a:lnTo>
                  <a:pt x="2198373" y="38105"/>
                </a:lnTo>
                <a:close/>
              </a:path>
              <a:path w="2287270" h="115570">
                <a:moveTo>
                  <a:pt x="2211070" y="57150"/>
                </a:moveTo>
                <a:lnTo>
                  <a:pt x="2198366" y="76205"/>
                </a:lnTo>
                <a:lnTo>
                  <a:pt x="2211070" y="76200"/>
                </a:lnTo>
                <a:lnTo>
                  <a:pt x="2211070" y="57150"/>
                </a:lnTo>
                <a:close/>
              </a:path>
              <a:path w="2287270" h="115570">
                <a:moveTo>
                  <a:pt x="2211070" y="38100"/>
                </a:moveTo>
                <a:lnTo>
                  <a:pt x="2198373" y="38105"/>
                </a:lnTo>
                <a:lnTo>
                  <a:pt x="2211070" y="57150"/>
                </a:lnTo>
                <a:lnTo>
                  <a:pt x="2211070" y="38100"/>
                </a:lnTo>
                <a:close/>
              </a:path>
              <a:path w="2287270" h="115570">
                <a:moveTo>
                  <a:pt x="2172970" y="0"/>
                </a:moveTo>
                <a:lnTo>
                  <a:pt x="2198373" y="38105"/>
                </a:lnTo>
                <a:lnTo>
                  <a:pt x="2249170" y="38100"/>
                </a:lnTo>
                <a:lnTo>
                  <a:pt x="217297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99940" y="3696436"/>
            <a:ext cx="2288540" cy="626110"/>
          </a:xfrm>
          <a:custGeom>
            <a:avLst/>
            <a:gdLst/>
            <a:ahLst/>
            <a:cxnLst/>
            <a:rect l="l" t="t" r="r" b="b"/>
            <a:pathLst>
              <a:path w="2288540" h="626110">
                <a:moveTo>
                  <a:pt x="2197486" y="594951"/>
                </a:moveTo>
                <a:lnTo>
                  <a:pt x="2163851" y="625881"/>
                </a:lnTo>
                <a:lnTo>
                  <a:pt x="2285670" y="597941"/>
                </a:lnTo>
                <a:lnTo>
                  <a:pt x="2209825" y="597941"/>
                </a:lnTo>
                <a:lnTo>
                  <a:pt x="2197486" y="594951"/>
                </a:lnTo>
                <a:close/>
              </a:path>
              <a:path w="2288540" h="626110">
                <a:moveTo>
                  <a:pt x="2214316" y="579475"/>
                </a:moveTo>
                <a:lnTo>
                  <a:pt x="2197486" y="594951"/>
                </a:lnTo>
                <a:lnTo>
                  <a:pt x="2209825" y="597941"/>
                </a:lnTo>
                <a:lnTo>
                  <a:pt x="2214316" y="579475"/>
                </a:lnTo>
                <a:close/>
              </a:path>
              <a:path w="2288540" h="626110">
                <a:moveTo>
                  <a:pt x="2190775" y="514883"/>
                </a:moveTo>
                <a:lnTo>
                  <a:pt x="2206514" y="557870"/>
                </a:lnTo>
                <a:lnTo>
                  <a:pt x="2218842" y="560857"/>
                </a:lnTo>
                <a:lnTo>
                  <a:pt x="2209825" y="597941"/>
                </a:lnTo>
                <a:lnTo>
                  <a:pt x="2285670" y="597941"/>
                </a:lnTo>
                <a:lnTo>
                  <a:pt x="2288438" y="597306"/>
                </a:lnTo>
                <a:lnTo>
                  <a:pt x="2190775" y="514883"/>
                </a:lnTo>
                <a:close/>
              </a:path>
              <a:path w="2288540" h="626110">
                <a:moveTo>
                  <a:pt x="112696" y="50434"/>
                </a:moveTo>
                <a:lnTo>
                  <a:pt x="111912" y="69875"/>
                </a:lnTo>
                <a:lnTo>
                  <a:pt x="103728" y="87500"/>
                </a:lnTo>
                <a:lnTo>
                  <a:pt x="2197486" y="594951"/>
                </a:lnTo>
                <a:lnTo>
                  <a:pt x="2214316" y="579475"/>
                </a:lnTo>
                <a:lnTo>
                  <a:pt x="2214359" y="579295"/>
                </a:lnTo>
                <a:lnTo>
                  <a:pt x="2206514" y="557870"/>
                </a:lnTo>
                <a:lnTo>
                  <a:pt x="112696" y="50434"/>
                </a:lnTo>
                <a:close/>
              </a:path>
              <a:path w="2288540" h="626110">
                <a:moveTo>
                  <a:pt x="2206514" y="557870"/>
                </a:moveTo>
                <a:lnTo>
                  <a:pt x="2214359" y="579295"/>
                </a:lnTo>
                <a:lnTo>
                  <a:pt x="2218842" y="560857"/>
                </a:lnTo>
                <a:lnTo>
                  <a:pt x="2206514" y="557870"/>
                </a:lnTo>
                <a:close/>
              </a:path>
              <a:path w="2288540" h="626110">
                <a:moveTo>
                  <a:pt x="47170" y="0"/>
                </a:moveTo>
                <a:lnTo>
                  <a:pt x="26632" y="7598"/>
                </a:lnTo>
                <a:lnTo>
                  <a:pt x="10475" y="22363"/>
                </a:lnTo>
                <a:lnTo>
                  <a:pt x="914" y="42951"/>
                </a:lnTo>
                <a:lnTo>
                  <a:pt x="0" y="65657"/>
                </a:lnTo>
                <a:lnTo>
                  <a:pt x="7598" y="86195"/>
                </a:lnTo>
                <a:lnTo>
                  <a:pt x="22363" y="102352"/>
                </a:lnTo>
                <a:lnTo>
                  <a:pt x="42951" y="111912"/>
                </a:lnTo>
                <a:lnTo>
                  <a:pt x="65657" y="112827"/>
                </a:lnTo>
                <a:lnTo>
                  <a:pt x="86195" y="105229"/>
                </a:lnTo>
                <a:lnTo>
                  <a:pt x="102352" y="90463"/>
                </a:lnTo>
                <a:lnTo>
                  <a:pt x="103728" y="87500"/>
                </a:lnTo>
                <a:lnTo>
                  <a:pt x="51968" y="74955"/>
                </a:lnTo>
                <a:lnTo>
                  <a:pt x="60858" y="37871"/>
                </a:lnTo>
                <a:lnTo>
                  <a:pt x="109387" y="37871"/>
                </a:lnTo>
                <a:lnTo>
                  <a:pt x="105229" y="26632"/>
                </a:lnTo>
                <a:lnTo>
                  <a:pt x="90463" y="10475"/>
                </a:lnTo>
                <a:lnTo>
                  <a:pt x="69875" y="914"/>
                </a:lnTo>
                <a:lnTo>
                  <a:pt x="47170" y="0"/>
                </a:lnTo>
                <a:close/>
              </a:path>
              <a:path w="2288540" h="626110">
                <a:moveTo>
                  <a:pt x="60858" y="37871"/>
                </a:moveTo>
                <a:lnTo>
                  <a:pt x="51968" y="74955"/>
                </a:lnTo>
                <a:lnTo>
                  <a:pt x="103728" y="87500"/>
                </a:lnTo>
                <a:lnTo>
                  <a:pt x="111912" y="69875"/>
                </a:lnTo>
                <a:lnTo>
                  <a:pt x="112696" y="50434"/>
                </a:lnTo>
                <a:lnTo>
                  <a:pt x="60858" y="37871"/>
                </a:lnTo>
                <a:close/>
              </a:path>
              <a:path w="2288540" h="626110">
                <a:moveTo>
                  <a:pt x="109387" y="37871"/>
                </a:moveTo>
                <a:lnTo>
                  <a:pt x="60858" y="37871"/>
                </a:lnTo>
                <a:lnTo>
                  <a:pt x="112696" y="50434"/>
                </a:lnTo>
                <a:lnTo>
                  <a:pt x="112827" y="47170"/>
                </a:lnTo>
                <a:lnTo>
                  <a:pt x="109387" y="378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29854" y="4553203"/>
            <a:ext cx="2286635" cy="625475"/>
          </a:xfrm>
          <a:custGeom>
            <a:avLst/>
            <a:gdLst/>
            <a:ahLst/>
            <a:cxnLst/>
            <a:rect l="l" t="t" r="r" b="b"/>
            <a:pathLst>
              <a:path w="2286634" h="625475">
                <a:moveTo>
                  <a:pt x="65639" y="512310"/>
                </a:moveTo>
                <a:lnTo>
                  <a:pt x="42933" y="513207"/>
                </a:lnTo>
                <a:lnTo>
                  <a:pt x="22399" y="522767"/>
                </a:lnTo>
                <a:lnTo>
                  <a:pt x="7627" y="538924"/>
                </a:lnTo>
                <a:lnTo>
                  <a:pt x="0" y="559462"/>
                </a:lnTo>
                <a:lnTo>
                  <a:pt x="896" y="582168"/>
                </a:lnTo>
                <a:lnTo>
                  <a:pt x="10457" y="602702"/>
                </a:lnTo>
                <a:lnTo>
                  <a:pt x="26614" y="617474"/>
                </a:lnTo>
                <a:lnTo>
                  <a:pt x="47152" y="625101"/>
                </a:lnTo>
                <a:lnTo>
                  <a:pt x="69857" y="624205"/>
                </a:lnTo>
                <a:lnTo>
                  <a:pt x="90392" y="614644"/>
                </a:lnTo>
                <a:lnTo>
                  <a:pt x="105163" y="598487"/>
                </a:lnTo>
                <a:lnTo>
                  <a:pt x="109338" y="587248"/>
                </a:lnTo>
                <a:lnTo>
                  <a:pt x="60840" y="587248"/>
                </a:lnTo>
                <a:lnTo>
                  <a:pt x="51950" y="550164"/>
                </a:lnTo>
                <a:lnTo>
                  <a:pt x="103695" y="537633"/>
                </a:lnTo>
                <a:lnTo>
                  <a:pt x="102334" y="534709"/>
                </a:lnTo>
                <a:lnTo>
                  <a:pt x="86177" y="519938"/>
                </a:lnTo>
                <a:lnTo>
                  <a:pt x="65639" y="512310"/>
                </a:lnTo>
                <a:close/>
              </a:path>
              <a:path w="2286634" h="625475">
                <a:moveTo>
                  <a:pt x="103695" y="537633"/>
                </a:moveTo>
                <a:lnTo>
                  <a:pt x="51950" y="550164"/>
                </a:lnTo>
                <a:lnTo>
                  <a:pt x="60840" y="587248"/>
                </a:lnTo>
                <a:lnTo>
                  <a:pt x="112663" y="574699"/>
                </a:lnTo>
                <a:lnTo>
                  <a:pt x="111894" y="555244"/>
                </a:lnTo>
                <a:lnTo>
                  <a:pt x="103695" y="537633"/>
                </a:lnTo>
                <a:close/>
              </a:path>
              <a:path w="2286634" h="625475">
                <a:moveTo>
                  <a:pt x="112663" y="574699"/>
                </a:moveTo>
                <a:lnTo>
                  <a:pt x="60840" y="587248"/>
                </a:lnTo>
                <a:lnTo>
                  <a:pt x="109338" y="587248"/>
                </a:lnTo>
                <a:lnTo>
                  <a:pt x="112791" y="577949"/>
                </a:lnTo>
                <a:lnTo>
                  <a:pt x="112663" y="574699"/>
                </a:lnTo>
                <a:close/>
              </a:path>
              <a:path w="2286634" h="625475">
                <a:moveTo>
                  <a:pt x="2195658" y="31062"/>
                </a:moveTo>
                <a:lnTo>
                  <a:pt x="103695" y="537633"/>
                </a:lnTo>
                <a:lnTo>
                  <a:pt x="111894" y="555244"/>
                </a:lnTo>
                <a:lnTo>
                  <a:pt x="112663" y="574699"/>
                </a:lnTo>
                <a:lnTo>
                  <a:pt x="2204593" y="68135"/>
                </a:lnTo>
                <a:lnTo>
                  <a:pt x="2212474" y="46608"/>
                </a:lnTo>
                <a:lnTo>
                  <a:pt x="2195658" y="31062"/>
                </a:lnTo>
                <a:close/>
              </a:path>
              <a:path w="2286634" h="625475">
                <a:moveTo>
                  <a:pt x="2283762" y="28067"/>
                </a:moveTo>
                <a:lnTo>
                  <a:pt x="2208029" y="28067"/>
                </a:lnTo>
                <a:lnTo>
                  <a:pt x="2216919" y="65151"/>
                </a:lnTo>
                <a:lnTo>
                  <a:pt x="2204593" y="68135"/>
                </a:lnTo>
                <a:lnTo>
                  <a:pt x="2188852" y="111125"/>
                </a:lnTo>
                <a:lnTo>
                  <a:pt x="2286515" y="28702"/>
                </a:lnTo>
                <a:lnTo>
                  <a:pt x="2283762" y="28067"/>
                </a:lnTo>
                <a:close/>
              </a:path>
              <a:path w="2286634" h="625475">
                <a:moveTo>
                  <a:pt x="2212474" y="46608"/>
                </a:moveTo>
                <a:lnTo>
                  <a:pt x="2204593" y="68135"/>
                </a:lnTo>
                <a:lnTo>
                  <a:pt x="2216919" y="65151"/>
                </a:lnTo>
                <a:lnTo>
                  <a:pt x="2212474" y="46608"/>
                </a:lnTo>
                <a:close/>
              </a:path>
              <a:path w="2286634" h="625475">
                <a:moveTo>
                  <a:pt x="2208029" y="28067"/>
                </a:moveTo>
                <a:lnTo>
                  <a:pt x="2195658" y="31062"/>
                </a:lnTo>
                <a:lnTo>
                  <a:pt x="2212474" y="46608"/>
                </a:lnTo>
                <a:lnTo>
                  <a:pt x="2208029" y="28067"/>
                </a:lnTo>
                <a:close/>
              </a:path>
              <a:path w="2286634" h="625475">
                <a:moveTo>
                  <a:pt x="2162055" y="0"/>
                </a:moveTo>
                <a:lnTo>
                  <a:pt x="2195658" y="31062"/>
                </a:lnTo>
                <a:lnTo>
                  <a:pt x="2208029" y="28067"/>
                </a:lnTo>
                <a:lnTo>
                  <a:pt x="2283762" y="28067"/>
                </a:lnTo>
                <a:lnTo>
                  <a:pt x="21620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29100" y="5064252"/>
            <a:ext cx="2287270" cy="115570"/>
          </a:xfrm>
          <a:custGeom>
            <a:avLst/>
            <a:gdLst/>
            <a:ahLst/>
            <a:cxnLst/>
            <a:rect l="l" t="t" r="r" b="b"/>
            <a:pathLst>
              <a:path w="2287270" h="115570">
                <a:moveTo>
                  <a:pt x="57150" y="889"/>
                </a:moveTo>
                <a:lnTo>
                  <a:pt x="34879" y="5389"/>
                </a:lnTo>
                <a:lnTo>
                  <a:pt x="16716" y="17653"/>
                </a:lnTo>
                <a:lnTo>
                  <a:pt x="4482" y="35821"/>
                </a:lnTo>
                <a:lnTo>
                  <a:pt x="0" y="58039"/>
                </a:lnTo>
                <a:lnTo>
                  <a:pt x="4500" y="80309"/>
                </a:lnTo>
                <a:lnTo>
                  <a:pt x="16763" y="98472"/>
                </a:lnTo>
                <a:lnTo>
                  <a:pt x="34932" y="110706"/>
                </a:lnTo>
                <a:lnTo>
                  <a:pt x="57150" y="115189"/>
                </a:lnTo>
                <a:lnTo>
                  <a:pt x="79420" y="110688"/>
                </a:lnTo>
                <a:lnTo>
                  <a:pt x="97583" y="98425"/>
                </a:lnTo>
                <a:lnTo>
                  <a:pt x="109817" y="80256"/>
                </a:lnTo>
                <a:lnTo>
                  <a:pt x="110456" y="77089"/>
                </a:lnTo>
                <a:lnTo>
                  <a:pt x="57150" y="77089"/>
                </a:lnTo>
                <a:lnTo>
                  <a:pt x="57150" y="38989"/>
                </a:lnTo>
                <a:lnTo>
                  <a:pt x="110445" y="38967"/>
                </a:lnTo>
                <a:lnTo>
                  <a:pt x="109799" y="35768"/>
                </a:lnTo>
                <a:lnTo>
                  <a:pt x="97536" y="17605"/>
                </a:lnTo>
                <a:lnTo>
                  <a:pt x="79367" y="5371"/>
                </a:lnTo>
                <a:lnTo>
                  <a:pt x="57150" y="889"/>
                </a:lnTo>
                <a:close/>
              </a:path>
              <a:path w="2287270" h="115570">
                <a:moveTo>
                  <a:pt x="2249170" y="38100"/>
                </a:moveTo>
                <a:lnTo>
                  <a:pt x="2211070" y="38100"/>
                </a:lnTo>
                <a:lnTo>
                  <a:pt x="2211070" y="76200"/>
                </a:lnTo>
                <a:lnTo>
                  <a:pt x="2198366" y="76205"/>
                </a:lnTo>
                <a:lnTo>
                  <a:pt x="2172970" y="114300"/>
                </a:lnTo>
                <a:lnTo>
                  <a:pt x="2287270" y="57150"/>
                </a:lnTo>
                <a:lnTo>
                  <a:pt x="2249170" y="38100"/>
                </a:lnTo>
                <a:close/>
              </a:path>
              <a:path w="2287270" h="115570">
                <a:moveTo>
                  <a:pt x="110445" y="38967"/>
                </a:moveTo>
                <a:lnTo>
                  <a:pt x="57150" y="38989"/>
                </a:lnTo>
                <a:lnTo>
                  <a:pt x="57150" y="77089"/>
                </a:lnTo>
                <a:lnTo>
                  <a:pt x="110460" y="77066"/>
                </a:lnTo>
                <a:lnTo>
                  <a:pt x="114300" y="58039"/>
                </a:lnTo>
                <a:lnTo>
                  <a:pt x="110445" y="38967"/>
                </a:lnTo>
                <a:close/>
              </a:path>
              <a:path w="2287270" h="115570">
                <a:moveTo>
                  <a:pt x="110460" y="77066"/>
                </a:moveTo>
                <a:lnTo>
                  <a:pt x="57150" y="77089"/>
                </a:lnTo>
                <a:lnTo>
                  <a:pt x="110456" y="77089"/>
                </a:lnTo>
                <a:close/>
              </a:path>
              <a:path w="2287270" h="115570">
                <a:moveTo>
                  <a:pt x="2198373" y="38105"/>
                </a:moveTo>
                <a:lnTo>
                  <a:pt x="110445" y="38967"/>
                </a:lnTo>
                <a:lnTo>
                  <a:pt x="114300" y="58039"/>
                </a:lnTo>
                <a:lnTo>
                  <a:pt x="110460" y="77066"/>
                </a:lnTo>
                <a:lnTo>
                  <a:pt x="2198370" y="76200"/>
                </a:lnTo>
                <a:lnTo>
                  <a:pt x="2211070" y="57150"/>
                </a:lnTo>
                <a:lnTo>
                  <a:pt x="2198373" y="38105"/>
                </a:lnTo>
                <a:close/>
              </a:path>
              <a:path w="2287270" h="115570">
                <a:moveTo>
                  <a:pt x="2211070" y="57150"/>
                </a:moveTo>
                <a:lnTo>
                  <a:pt x="2198366" y="76205"/>
                </a:lnTo>
                <a:lnTo>
                  <a:pt x="2211070" y="76200"/>
                </a:lnTo>
                <a:lnTo>
                  <a:pt x="2211070" y="57150"/>
                </a:lnTo>
                <a:close/>
              </a:path>
              <a:path w="2287270" h="115570">
                <a:moveTo>
                  <a:pt x="2211070" y="38100"/>
                </a:moveTo>
                <a:lnTo>
                  <a:pt x="2198373" y="38105"/>
                </a:lnTo>
                <a:lnTo>
                  <a:pt x="2211070" y="57150"/>
                </a:lnTo>
                <a:lnTo>
                  <a:pt x="2211070" y="38100"/>
                </a:lnTo>
                <a:close/>
              </a:path>
              <a:path w="2287270" h="115570">
                <a:moveTo>
                  <a:pt x="2172970" y="0"/>
                </a:moveTo>
                <a:lnTo>
                  <a:pt x="2198373" y="38105"/>
                </a:lnTo>
                <a:lnTo>
                  <a:pt x="2249170" y="38100"/>
                </a:lnTo>
                <a:lnTo>
                  <a:pt x="217297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28312" y="5064988"/>
            <a:ext cx="2288540" cy="626110"/>
          </a:xfrm>
          <a:custGeom>
            <a:avLst/>
            <a:gdLst/>
            <a:ahLst/>
            <a:cxnLst/>
            <a:rect l="l" t="t" r="r" b="b"/>
            <a:pathLst>
              <a:path w="2288540" h="626110">
                <a:moveTo>
                  <a:pt x="2197533" y="594899"/>
                </a:moveTo>
                <a:lnTo>
                  <a:pt x="2163851" y="625932"/>
                </a:lnTo>
                <a:lnTo>
                  <a:pt x="2286005" y="597878"/>
                </a:lnTo>
                <a:lnTo>
                  <a:pt x="2209825" y="597878"/>
                </a:lnTo>
                <a:lnTo>
                  <a:pt x="2197533" y="594899"/>
                </a:lnTo>
                <a:close/>
              </a:path>
              <a:path w="2288540" h="626110">
                <a:moveTo>
                  <a:pt x="2214317" y="579435"/>
                </a:moveTo>
                <a:lnTo>
                  <a:pt x="2197533" y="594899"/>
                </a:lnTo>
                <a:lnTo>
                  <a:pt x="2209825" y="597878"/>
                </a:lnTo>
                <a:lnTo>
                  <a:pt x="2214317" y="579435"/>
                </a:lnTo>
                <a:close/>
              </a:path>
              <a:path w="2288540" h="626110">
                <a:moveTo>
                  <a:pt x="2190775" y="514883"/>
                </a:moveTo>
                <a:lnTo>
                  <a:pt x="2206525" y="557872"/>
                </a:lnTo>
                <a:lnTo>
                  <a:pt x="2218842" y="560857"/>
                </a:lnTo>
                <a:lnTo>
                  <a:pt x="2209825" y="597878"/>
                </a:lnTo>
                <a:lnTo>
                  <a:pt x="2286005" y="597878"/>
                </a:lnTo>
                <a:lnTo>
                  <a:pt x="2288438" y="597319"/>
                </a:lnTo>
                <a:lnTo>
                  <a:pt x="2190775" y="514883"/>
                </a:lnTo>
                <a:close/>
              </a:path>
              <a:path w="2288540" h="626110">
                <a:moveTo>
                  <a:pt x="112696" y="50434"/>
                </a:moveTo>
                <a:lnTo>
                  <a:pt x="111912" y="69875"/>
                </a:lnTo>
                <a:lnTo>
                  <a:pt x="103728" y="87499"/>
                </a:lnTo>
                <a:lnTo>
                  <a:pt x="2197533" y="594899"/>
                </a:lnTo>
                <a:lnTo>
                  <a:pt x="2214317" y="579435"/>
                </a:lnTo>
                <a:lnTo>
                  <a:pt x="2214360" y="579260"/>
                </a:lnTo>
                <a:lnTo>
                  <a:pt x="2206525" y="557872"/>
                </a:lnTo>
                <a:lnTo>
                  <a:pt x="112696" y="50434"/>
                </a:lnTo>
                <a:close/>
              </a:path>
              <a:path w="2288540" h="626110">
                <a:moveTo>
                  <a:pt x="2206525" y="557872"/>
                </a:moveTo>
                <a:lnTo>
                  <a:pt x="2214360" y="579260"/>
                </a:lnTo>
                <a:lnTo>
                  <a:pt x="2218842" y="560857"/>
                </a:lnTo>
                <a:lnTo>
                  <a:pt x="2206525" y="557872"/>
                </a:lnTo>
                <a:close/>
              </a:path>
              <a:path w="2288540" h="626110">
                <a:moveTo>
                  <a:pt x="47170" y="0"/>
                </a:moveTo>
                <a:lnTo>
                  <a:pt x="26632" y="7598"/>
                </a:lnTo>
                <a:lnTo>
                  <a:pt x="10475" y="22363"/>
                </a:lnTo>
                <a:lnTo>
                  <a:pt x="914" y="42951"/>
                </a:lnTo>
                <a:lnTo>
                  <a:pt x="0" y="65657"/>
                </a:lnTo>
                <a:lnTo>
                  <a:pt x="7598" y="86195"/>
                </a:lnTo>
                <a:lnTo>
                  <a:pt x="22363" y="102352"/>
                </a:lnTo>
                <a:lnTo>
                  <a:pt x="42951" y="111912"/>
                </a:lnTo>
                <a:lnTo>
                  <a:pt x="65657" y="112827"/>
                </a:lnTo>
                <a:lnTo>
                  <a:pt x="86195" y="105229"/>
                </a:lnTo>
                <a:lnTo>
                  <a:pt x="102352" y="90463"/>
                </a:lnTo>
                <a:lnTo>
                  <a:pt x="103728" y="87499"/>
                </a:lnTo>
                <a:lnTo>
                  <a:pt x="51968" y="74955"/>
                </a:lnTo>
                <a:lnTo>
                  <a:pt x="60858" y="37871"/>
                </a:lnTo>
                <a:lnTo>
                  <a:pt x="109387" y="37871"/>
                </a:lnTo>
                <a:lnTo>
                  <a:pt x="105229" y="26632"/>
                </a:lnTo>
                <a:lnTo>
                  <a:pt x="90463" y="10475"/>
                </a:lnTo>
                <a:lnTo>
                  <a:pt x="69875" y="914"/>
                </a:lnTo>
                <a:lnTo>
                  <a:pt x="47170" y="0"/>
                </a:lnTo>
                <a:close/>
              </a:path>
              <a:path w="2288540" h="626110">
                <a:moveTo>
                  <a:pt x="60858" y="37871"/>
                </a:moveTo>
                <a:lnTo>
                  <a:pt x="51968" y="74955"/>
                </a:lnTo>
                <a:lnTo>
                  <a:pt x="103728" y="87499"/>
                </a:lnTo>
                <a:lnTo>
                  <a:pt x="111912" y="69875"/>
                </a:lnTo>
                <a:lnTo>
                  <a:pt x="112696" y="50434"/>
                </a:lnTo>
                <a:lnTo>
                  <a:pt x="60858" y="37871"/>
                </a:lnTo>
                <a:close/>
              </a:path>
              <a:path w="2288540" h="626110">
                <a:moveTo>
                  <a:pt x="109387" y="37871"/>
                </a:moveTo>
                <a:lnTo>
                  <a:pt x="60858" y="37871"/>
                </a:lnTo>
                <a:lnTo>
                  <a:pt x="112696" y="50434"/>
                </a:lnTo>
                <a:lnTo>
                  <a:pt x="112827" y="47170"/>
                </a:lnTo>
                <a:lnTo>
                  <a:pt x="109387" y="378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46705" y="3374593"/>
            <a:ext cx="6242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1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47520" y="4383404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1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27701" y="1619503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27701" y="1979802"/>
            <a:ext cx="984250" cy="310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74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67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67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27701" y="5424017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6721093" y="1100900"/>
          <a:ext cx="896847" cy="466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710"/>
                <a:gridCol w="421137"/>
              </a:tblGrid>
              <a:tr h="381000">
                <a:tc>
                  <a:txBody>
                    <a:bodyPr/>
                    <a:lstStyle/>
                    <a:p>
                      <a:pPr marL="60325">
                        <a:lnSpc>
                          <a:spcPts val="1989"/>
                        </a:lnSpc>
                      </a:pPr>
                      <a:r>
                        <a:rPr sz="1800" b="1" u="heavy" spc="-8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8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1989"/>
                        </a:lnSpc>
                      </a:pPr>
                      <a:r>
                        <a:rPr sz="1800" b="1" u="heavy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207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18,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4139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4139" marB="0"/>
                </a:tc>
              </a:tr>
              <a:tr h="5207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095" marB="0"/>
                </a:tc>
              </a:tr>
              <a:tr h="457200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287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2870" marB="0"/>
                </a:tc>
              </a:tr>
              <a:tr h="4826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6675" marB="0"/>
                </a:tc>
              </a:tr>
              <a:tr h="5207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16,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095" marB="0"/>
                </a:tc>
              </a:tr>
              <a:tr h="431800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2235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2235" marB="0"/>
                </a:tc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18,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925" marB="0"/>
                </a:tc>
              </a:tr>
              <a:tr h="5207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12,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095" marB="0"/>
                </a:tc>
              </a:tr>
              <a:tr h="368300">
                <a:tc>
                  <a:txBody>
                    <a:bodyPr/>
                    <a:lstStyle/>
                    <a:p>
                      <a:pPr marL="103505">
                        <a:lnSpc>
                          <a:spcPts val="2080"/>
                        </a:lnSpc>
                        <a:spcBef>
                          <a:spcPts val="810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0,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2870" marB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2080"/>
                        </a:lnSpc>
                        <a:spcBef>
                          <a:spcPts val="810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2870" marB="0"/>
                </a:tc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482295" y="868425"/>
            <a:ext cx="4211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p = 14 – </a:t>
            </a:r>
            <a:r>
              <a:rPr sz="2400" spc="-5" dirty="0">
                <a:latin typeface="Verdana"/>
                <a:cs typeface="Verdana"/>
              </a:rPr>
              <a:t>Q; MC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= MC</a:t>
            </a:r>
            <a:r>
              <a:rPr sz="2400" baseline="-20833" dirty="0">
                <a:latin typeface="Verdana"/>
                <a:cs typeface="Verdana"/>
              </a:rPr>
              <a:t>2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2</a:t>
            </a:r>
            <a:endParaRPr sz="24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6633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5682" y="3921819"/>
            <a:ext cx="3116236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lnSpc>
                <a:spcPts val="4494"/>
              </a:lnSpc>
            </a:pP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J</a:t>
            </a:r>
            <a:r>
              <a:rPr sz="3762" b="1" spc="4" dirty="0">
                <a:solidFill>
                  <a:srgbClr val="778568"/>
                </a:solidFill>
                <a:latin typeface="Tahoma"/>
                <a:cs typeface="Tahoma"/>
              </a:rPr>
              <a:t>á</a:t>
            </a:r>
            <a:r>
              <a:rPr sz="3762" b="1" spc="-21" dirty="0">
                <a:solidFill>
                  <a:srgbClr val="778568"/>
                </a:solidFill>
                <a:latin typeface="Tahoma"/>
                <a:cs typeface="Tahoma"/>
              </a:rPr>
              <a:t>t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ékelméle</a:t>
            </a:r>
            <a:r>
              <a:rPr sz="3762" b="1" spc="-17" dirty="0">
                <a:solidFill>
                  <a:srgbClr val="778568"/>
                </a:solidFill>
                <a:latin typeface="Tahoma"/>
                <a:cs typeface="Tahoma"/>
              </a:rPr>
              <a:t>t</a:t>
            </a:r>
            <a:endParaRPr sz="3762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1369" y="4724400"/>
            <a:ext cx="5667324" cy="1034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5430" indent="-543">
              <a:lnSpc>
                <a:spcPct val="80000"/>
              </a:lnSpc>
              <a:tabLst>
                <a:tab pos="3736847" algn="l"/>
              </a:tabLst>
            </a:pP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z="2800" spc="10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ate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at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spc="9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ny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z="28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até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pc</a:t>
            </a:r>
            <a:r>
              <a:rPr lang="hu-HU" sz="2800" spc="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atok</a:t>
            </a:r>
            <a:r>
              <a:rPr lang="hu-HU" sz="2800" spc="8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és</a:t>
            </a:r>
            <a:r>
              <a:rPr lang="hu-HU" sz="2800" spc="9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ok</a:t>
            </a:r>
            <a:r>
              <a:rPr lang="hu-HU" sz="2800" spc="10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dm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ny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ek</a:t>
            </a:r>
            <a:r>
              <a:rPr lang="hu-HU" sz="2800" spc="7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í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spc="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.</a:t>
            </a:r>
            <a:endParaRPr lang="hu-HU"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2464" y="304802"/>
            <a:ext cx="3164735" cy="2362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5" name="object 5"/>
          <p:cNvSpPr txBox="1"/>
          <p:nvPr/>
        </p:nvSpPr>
        <p:spPr>
          <a:xfrm>
            <a:off x="4912465" y="2982659"/>
            <a:ext cx="2396228" cy="4210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142" marR="5430" indent="-338825"/>
            <a:r>
              <a:rPr sz="1368" i="1" spc="-13" dirty="0">
                <a:solidFill>
                  <a:srgbClr val="492400"/>
                </a:solidFill>
                <a:latin typeface="Arial"/>
                <a:cs typeface="Arial"/>
              </a:rPr>
              <a:t>Er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n</a:t>
            </a:r>
            <a:r>
              <a:rPr sz="1368" i="1" spc="-4" dirty="0">
                <a:solidFill>
                  <a:srgbClr val="492400"/>
                </a:solidFill>
                <a:latin typeface="Arial"/>
                <a:cs typeface="Arial"/>
              </a:rPr>
              <a:t>st</a:t>
            </a:r>
            <a:r>
              <a:rPr sz="1368" i="1" spc="9" dirty="0">
                <a:solidFill>
                  <a:srgbClr val="492400"/>
                </a:solidFill>
                <a:latin typeface="Arial"/>
                <a:cs typeface="Arial"/>
              </a:rPr>
              <a:t> </a:t>
            </a:r>
            <a:r>
              <a:rPr sz="1368" i="1" spc="-13" dirty="0">
                <a:solidFill>
                  <a:srgbClr val="492400"/>
                </a:solidFill>
                <a:latin typeface="Arial"/>
                <a:cs typeface="Arial"/>
              </a:rPr>
              <a:t>Z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e</a:t>
            </a:r>
            <a:r>
              <a:rPr sz="1368" i="1" spc="-13" dirty="0">
                <a:solidFill>
                  <a:srgbClr val="492400"/>
                </a:solidFill>
                <a:latin typeface="Arial"/>
                <a:cs typeface="Arial"/>
              </a:rPr>
              <a:t>r</a:t>
            </a:r>
            <a:r>
              <a:rPr sz="1368" i="1" spc="-21" dirty="0">
                <a:solidFill>
                  <a:srgbClr val="492400"/>
                </a:solidFill>
                <a:latin typeface="Arial"/>
                <a:cs typeface="Arial"/>
              </a:rPr>
              <a:t>m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e</a:t>
            </a:r>
            <a:r>
              <a:rPr sz="1368" i="1" dirty="0">
                <a:solidFill>
                  <a:srgbClr val="492400"/>
                </a:solidFill>
                <a:latin typeface="Arial"/>
                <a:cs typeface="Arial"/>
              </a:rPr>
              <a:t>l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o,</a:t>
            </a:r>
            <a:r>
              <a:rPr sz="1368" i="1" spc="17" dirty="0">
                <a:solidFill>
                  <a:srgbClr val="492400"/>
                </a:solidFill>
                <a:latin typeface="Arial"/>
                <a:cs typeface="Arial"/>
              </a:rPr>
              <a:t> 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az</a:t>
            </a:r>
            <a:r>
              <a:rPr sz="1368" i="1" spc="13" dirty="0">
                <a:solidFill>
                  <a:srgbClr val="492400"/>
                </a:solidFill>
                <a:latin typeface="Arial"/>
                <a:cs typeface="Arial"/>
              </a:rPr>
              <a:t> 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e</a:t>
            </a:r>
            <a:r>
              <a:rPr sz="1368" i="1" spc="-4" dirty="0">
                <a:solidFill>
                  <a:srgbClr val="492400"/>
                </a:solidFill>
                <a:latin typeface="Arial"/>
                <a:cs typeface="Arial"/>
              </a:rPr>
              <a:t>ls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ő</a:t>
            </a:r>
            <a:r>
              <a:rPr sz="1368" i="1" spc="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1368" i="1" spc="-21" dirty="0">
                <a:solidFill>
                  <a:srgbClr val="492400"/>
                </a:solidFill>
                <a:latin typeface="Arial"/>
                <a:cs typeface="Arial"/>
              </a:rPr>
              <a:t>m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ode</a:t>
            </a:r>
            <a:r>
              <a:rPr sz="1368" i="1" spc="-13" dirty="0">
                <a:solidFill>
                  <a:srgbClr val="492400"/>
                </a:solidFill>
                <a:latin typeface="Arial"/>
                <a:cs typeface="Arial"/>
              </a:rPr>
              <a:t>r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n</a:t>
            </a:r>
            <a:r>
              <a:rPr sz="1368" i="1" spc="-4" dirty="0">
                <a:solidFill>
                  <a:srgbClr val="492400"/>
                </a:solidFill>
                <a:latin typeface="Arial"/>
                <a:cs typeface="Arial"/>
              </a:rPr>
              <a:t> </a:t>
            </a:r>
            <a:r>
              <a:rPr sz="1368" i="1" dirty="0">
                <a:solidFill>
                  <a:srgbClr val="492400"/>
                </a:solidFill>
                <a:latin typeface="Arial"/>
                <a:cs typeface="Arial"/>
              </a:rPr>
              <a:t>j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áté</a:t>
            </a:r>
            <a:r>
              <a:rPr sz="1368" i="1" spc="-4" dirty="0">
                <a:solidFill>
                  <a:srgbClr val="492400"/>
                </a:solidFill>
                <a:latin typeface="Arial"/>
                <a:cs typeface="Arial"/>
              </a:rPr>
              <a:t>k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e</a:t>
            </a:r>
            <a:r>
              <a:rPr sz="1368" i="1" dirty="0">
                <a:solidFill>
                  <a:srgbClr val="492400"/>
                </a:solidFill>
                <a:latin typeface="Arial"/>
                <a:cs typeface="Arial"/>
              </a:rPr>
              <a:t>l</a:t>
            </a:r>
            <a:r>
              <a:rPr sz="1368" i="1" spc="-21" dirty="0">
                <a:solidFill>
                  <a:srgbClr val="492400"/>
                </a:solidFill>
                <a:latin typeface="Arial"/>
                <a:cs typeface="Arial"/>
              </a:rPr>
              <a:t>m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é</a:t>
            </a:r>
            <a:r>
              <a:rPr sz="1368" i="1" dirty="0">
                <a:solidFill>
                  <a:srgbClr val="492400"/>
                </a:solidFill>
                <a:latin typeface="Arial"/>
                <a:cs typeface="Arial"/>
              </a:rPr>
              <a:t>l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eti </a:t>
            </a:r>
            <a:r>
              <a:rPr sz="1368" i="1" spc="-4" dirty="0">
                <a:solidFill>
                  <a:srgbClr val="492400"/>
                </a:solidFill>
                <a:latin typeface="Arial"/>
                <a:cs typeface="Arial"/>
              </a:rPr>
              <a:t>cik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k </a:t>
            </a:r>
            <a:r>
              <a:rPr sz="1368" i="1" spc="-4" dirty="0">
                <a:solidFill>
                  <a:srgbClr val="492400"/>
                </a:solidFill>
                <a:latin typeface="Arial"/>
                <a:cs typeface="Arial"/>
              </a:rPr>
              <a:t>í</a:t>
            </a:r>
            <a:r>
              <a:rPr sz="1368" i="1" spc="-13" dirty="0">
                <a:solidFill>
                  <a:srgbClr val="492400"/>
                </a:solidFill>
                <a:latin typeface="Arial"/>
                <a:cs typeface="Arial"/>
              </a:rPr>
              <a:t>r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ó</a:t>
            </a:r>
            <a:r>
              <a:rPr sz="1368" i="1" dirty="0">
                <a:solidFill>
                  <a:srgbClr val="492400"/>
                </a:solidFill>
                <a:latin typeface="Arial"/>
                <a:cs typeface="Arial"/>
              </a:rPr>
              <a:t>j</a:t>
            </a:r>
            <a:r>
              <a:rPr sz="1368" i="1" spc="-9" dirty="0">
                <a:solidFill>
                  <a:srgbClr val="492400"/>
                </a:solidFill>
                <a:latin typeface="Arial"/>
                <a:cs typeface="Arial"/>
              </a:rPr>
              <a:t>a</a:t>
            </a:r>
            <a:endParaRPr sz="1368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304801"/>
            <a:ext cx="2895599" cy="26778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7" name="object 7"/>
          <p:cNvSpPr txBox="1"/>
          <p:nvPr/>
        </p:nvSpPr>
        <p:spPr>
          <a:xfrm>
            <a:off x="1314379" y="3097773"/>
            <a:ext cx="1712057" cy="473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5430"/>
            <a:r>
              <a:rPr sz="1539" spc="-4" dirty="0">
                <a:solidFill>
                  <a:srgbClr val="492400"/>
                </a:solidFill>
                <a:latin typeface="Tahoma"/>
                <a:cs typeface="Tahoma"/>
              </a:rPr>
              <a:t>Neu</a:t>
            </a:r>
            <a:r>
              <a:rPr sz="1539" spc="-13" dirty="0">
                <a:solidFill>
                  <a:srgbClr val="492400"/>
                </a:solidFill>
                <a:latin typeface="Tahoma"/>
                <a:cs typeface="Tahoma"/>
              </a:rPr>
              <a:t>ma</a:t>
            </a:r>
            <a:r>
              <a:rPr sz="1539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1539" spc="81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1539" spc="-13" dirty="0">
                <a:solidFill>
                  <a:srgbClr val="492400"/>
                </a:solidFill>
                <a:latin typeface="Tahoma"/>
                <a:cs typeface="Tahoma"/>
              </a:rPr>
              <a:t>J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sz="1539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1539" spc="-17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sz="1539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sz="1539" spc="10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1539" spc="-34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.</a:t>
            </a:r>
            <a:r>
              <a:rPr sz="1539" spc="-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sz="1539" spc="-17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sz="1539" spc="-13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sz="1539" spc="-4" dirty="0">
                <a:solidFill>
                  <a:srgbClr val="492400"/>
                </a:solidFill>
                <a:latin typeface="Tahoma"/>
                <a:cs typeface="Tahoma"/>
              </a:rPr>
              <a:t>en</a:t>
            </a:r>
            <a:r>
              <a:rPr sz="1539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1539" spc="-4" dirty="0">
                <a:solidFill>
                  <a:srgbClr val="492400"/>
                </a:solidFill>
                <a:latin typeface="Tahoma"/>
                <a:cs typeface="Tahoma"/>
              </a:rPr>
              <a:t>ter</a:t>
            </a:r>
            <a:r>
              <a:rPr sz="1539" spc="-9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endParaRPr sz="1539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67215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492246"/>
            <a:ext cx="1104265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25" dirty="0">
                <a:solidFill>
                  <a:srgbClr val="001F5F"/>
                </a:solidFill>
                <a:latin typeface="Arial"/>
                <a:cs typeface="Arial"/>
              </a:rPr>
              <a:t>V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ezető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választása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92567" y="2710433"/>
            <a:ext cx="1496695" cy="1136650"/>
          </a:xfrm>
          <a:custGeom>
            <a:avLst/>
            <a:gdLst/>
            <a:ahLst/>
            <a:cxnLst/>
            <a:rect l="l" t="t" r="r" b="b"/>
            <a:pathLst>
              <a:path w="1496695" h="1136650">
                <a:moveTo>
                  <a:pt x="64674" y="1023429"/>
                </a:moveTo>
                <a:lnTo>
                  <a:pt x="42791" y="1024536"/>
                </a:lnTo>
                <a:lnTo>
                  <a:pt x="22288" y="1034288"/>
                </a:lnTo>
                <a:lnTo>
                  <a:pt x="7179" y="1051218"/>
                </a:lnTo>
                <a:lnTo>
                  <a:pt x="0" y="1071911"/>
                </a:lnTo>
                <a:lnTo>
                  <a:pt x="1107" y="1093795"/>
                </a:lnTo>
                <a:lnTo>
                  <a:pt x="10858" y="1114297"/>
                </a:lnTo>
                <a:lnTo>
                  <a:pt x="27789" y="1129407"/>
                </a:lnTo>
                <a:lnTo>
                  <a:pt x="48482" y="1136586"/>
                </a:lnTo>
                <a:lnTo>
                  <a:pt x="70365" y="1135479"/>
                </a:lnTo>
                <a:lnTo>
                  <a:pt x="90868" y="1125727"/>
                </a:lnTo>
                <a:lnTo>
                  <a:pt x="105977" y="1108797"/>
                </a:lnTo>
                <a:lnTo>
                  <a:pt x="110678" y="1095247"/>
                </a:lnTo>
                <a:lnTo>
                  <a:pt x="68008" y="1095247"/>
                </a:lnTo>
                <a:lnTo>
                  <a:pt x="45148" y="1064767"/>
                </a:lnTo>
                <a:lnTo>
                  <a:pt x="87800" y="1032779"/>
                </a:lnTo>
                <a:lnTo>
                  <a:pt x="85367" y="1030608"/>
                </a:lnTo>
                <a:lnTo>
                  <a:pt x="64674" y="1023429"/>
                </a:lnTo>
                <a:close/>
              </a:path>
              <a:path w="1496695" h="1136650">
                <a:moveTo>
                  <a:pt x="87800" y="1032779"/>
                </a:moveTo>
                <a:lnTo>
                  <a:pt x="45148" y="1064767"/>
                </a:lnTo>
                <a:lnTo>
                  <a:pt x="68008" y="1095247"/>
                </a:lnTo>
                <a:lnTo>
                  <a:pt x="110646" y="1063270"/>
                </a:lnTo>
                <a:lnTo>
                  <a:pt x="102298" y="1045717"/>
                </a:lnTo>
                <a:lnTo>
                  <a:pt x="87800" y="1032779"/>
                </a:lnTo>
                <a:close/>
              </a:path>
              <a:path w="1496695" h="1136650">
                <a:moveTo>
                  <a:pt x="110646" y="1063270"/>
                </a:moveTo>
                <a:lnTo>
                  <a:pt x="68008" y="1095247"/>
                </a:lnTo>
                <a:lnTo>
                  <a:pt x="110678" y="1095247"/>
                </a:lnTo>
                <a:lnTo>
                  <a:pt x="113156" y="1088104"/>
                </a:lnTo>
                <a:lnTo>
                  <a:pt x="112049" y="1066220"/>
                </a:lnTo>
                <a:lnTo>
                  <a:pt x="110646" y="1063270"/>
                </a:lnTo>
                <a:close/>
              </a:path>
              <a:path w="1496695" h="1136650">
                <a:moveTo>
                  <a:pt x="1414081" y="38099"/>
                </a:moveTo>
                <a:lnTo>
                  <a:pt x="87800" y="1032779"/>
                </a:lnTo>
                <a:lnTo>
                  <a:pt x="102298" y="1045717"/>
                </a:lnTo>
                <a:lnTo>
                  <a:pt x="110646" y="1063270"/>
                </a:lnTo>
                <a:lnTo>
                  <a:pt x="1436941" y="68579"/>
                </a:lnTo>
                <a:lnTo>
                  <a:pt x="1435671" y="45719"/>
                </a:lnTo>
                <a:lnTo>
                  <a:pt x="1414081" y="38099"/>
                </a:lnTo>
                <a:close/>
              </a:path>
              <a:path w="1496695" h="1136650">
                <a:moveTo>
                  <a:pt x="1481391" y="30479"/>
                </a:moveTo>
                <a:lnTo>
                  <a:pt x="1424241" y="30479"/>
                </a:lnTo>
                <a:lnTo>
                  <a:pt x="1447101" y="60960"/>
                </a:lnTo>
                <a:lnTo>
                  <a:pt x="1436941" y="68579"/>
                </a:lnTo>
                <a:lnTo>
                  <a:pt x="1439481" y="114300"/>
                </a:lnTo>
                <a:lnTo>
                  <a:pt x="1481391" y="30479"/>
                </a:lnTo>
                <a:close/>
              </a:path>
              <a:path w="1496695" h="1136650">
                <a:moveTo>
                  <a:pt x="1435671" y="45719"/>
                </a:moveTo>
                <a:lnTo>
                  <a:pt x="1436941" y="68579"/>
                </a:lnTo>
                <a:lnTo>
                  <a:pt x="1447101" y="60960"/>
                </a:lnTo>
                <a:lnTo>
                  <a:pt x="1435671" y="45719"/>
                </a:lnTo>
                <a:close/>
              </a:path>
              <a:path w="1496695" h="1136650">
                <a:moveTo>
                  <a:pt x="1424241" y="30479"/>
                </a:moveTo>
                <a:lnTo>
                  <a:pt x="1414081" y="38099"/>
                </a:lnTo>
                <a:lnTo>
                  <a:pt x="1435671" y="45719"/>
                </a:lnTo>
                <a:lnTo>
                  <a:pt x="1424241" y="30479"/>
                </a:lnTo>
                <a:close/>
              </a:path>
              <a:path w="1496695" h="1136650">
                <a:moveTo>
                  <a:pt x="1496631" y="0"/>
                </a:moveTo>
                <a:lnTo>
                  <a:pt x="1370901" y="22860"/>
                </a:lnTo>
                <a:lnTo>
                  <a:pt x="1414081" y="38099"/>
                </a:lnTo>
                <a:lnTo>
                  <a:pt x="1424241" y="30479"/>
                </a:lnTo>
                <a:lnTo>
                  <a:pt x="1481391" y="30479"/>
                </a:lnTo>
                <a:lnTo>
                  <a:pt x="14966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4011" y="290271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47520" y="2770123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385" algn="l"/>
              </a:tabLst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	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9082" y="4828413"/>
            <a:ext cx="1103630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övető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aszt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2108" y="827277"/>
            <a:ext cx="1193165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Kifizetések:</a:t>
            </a:r>
            <a:endParaRPr sz="1800">
              <a:latin typeface="Arial"/>
              <a:cs typeface="Arial"/>
            </a:endParaRPr>
          </a:p>
          <a:p>
            <a:pPr marL="329565">
              <a:lnSpc>
                <a:spcPts val="2020"/>
              </a:lnSpc>
              <a:tabLst>
                <a:tab pos="905510" algn="l"/>
              </a:tabLst>
            </a:pPr>
            <a:r>
              <a:rPr sz="1800" b="1" u="heavy" spc="-85" dirty="0">
                <a:solidFill>
                  <a:srgbClr val="001F5F"/>
                </a:solidFill>
                <a:latin typeface="Arial"/>
                <a:cs typeface="Arial"/>
              </a:rPr>
              <a:t>V</a:t>
            </a:r>
            <a:r>
              <a:rPr sz="1800" b="1" spc="-85" dirty="0">
                <a:solidFill>
                  <a:srgbClr val="001F5F"/>
                </a:solidFill>
                <a:latin typeface="Arial"/>
                <a:cs typeface="Arial"/>
              </a:rPr>
              <a:t>,	</a:t>
            </a:r>
            <a:r>
              <a:rPr sz="1800" b="1" u="heavy" spc="-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0143" y="1574419"/>
            <a:ext cx="85153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,	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15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,	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0685" y="108280"/>
            <a:ext cx="8944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760000"/>
                </a:solidFill>
                <a:latin typeface="Cambria"/>
                <a:cs typeface="Cambria"/>
              </a:rPr>
              <a:t>Stackelberg: szekvenciális</a:t>
            </a:r>
            <a:r>
              <a:rPr sz="4400" b="1" spc="15" dirty="0">
                <a:solidFill>
                  <a:srgbClr val="760000"/>
                </a:solidFill>
                <a:latin typeface="Cambria"/>
                <a:cs typeface="Cambria"/>
              </a:rPr>
              <a:t> </a:t>
            </a:r>
            <a:r>
              <a:rPr sz="4400" b="1" dirty="0">
                <a:solidFill>
                  <a:srgbClr val="760000"/>
                </a:solidFill>
                <a:latin typeface="Cambria"/>
                <a:cs typeface="Cambria"/>
              </a:rPr>
              <a:t>változat</a:t>
            </a:r>
            <a:endParaRPr sz="44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65719" y="1846326"/>
            <a:ext cx="151130" cy="395605"/>
          </a:xfrm>
          <a:custGeom>
            <a:avLst/>
            <a:gdLst/>
            <a:ahLst/>
            <a:cxnLst/>
            <a:rect l="l" t="t" r="r" b="b"/>
            <a:pathLst>
              <a:path w="151129" h="395605">
                <a:moveTo>
                  <a:pt x="0" y="244348"/>
                </a:moveTo>
                <a:lnTo>
                  <a:pt x="75437" y="395224"/>
                </a:lnTo>
                <a:lnTo>
                  <a:pt x="125729" y="294639"/>
                </a:lnTo>
                <a:lnTo>
                  <a:pt x="50291" y="294639"/>
                </a:lnTo>
                <a:lnTo>
                  <a:pt x="50291" y="277875"/>
                </a:lnTo>
                <a:lnTo>
                  <a:pt x="0" y="244348"/>
                </a:lnTo>
                <a:close/>
              </a:path>
              <a:path w="151129" h="395605">
                <a:moveTo>
                  <a:pt x="50291" y="277875"/>
                </a:moveTo>
                <a:lnTo>
                  <a:pt x="50291" y="294639"/>
                </a:lnTo>
                <a:lnTo>
                  <a:pt x="75437" y="294639"/>
                </a:lnTo>
                <a:lnTo>
                  <a:pt x="50291" y="277875"/>
                </a:lnTo>
                <a:close/>
              </a:path>
              <a:path w="151129" h="395605">
                <a:moveTo>
                  <a:pt x="100583" y="0"/>
                </a:moveTo>
                <a:lnTo>
                  <a:pt x="50291" y="0"/>
                </a:lnTo>
                <a:lnTo>
                  <a:pt x="50291" y="277875"/>
                </a:lnTo>
                <a:lnTo>
                  <a:pt x="75437" y="294639"/>
                </a:lnTo>
                <a:lnTo>
                  <a:pt x="100583" y="277875"/>
                </a:lnTo>
                <a:lnTo>
                  <a:pt x="100583" y="0"/>
                </a:lnTo>
                <a:close/>
              </a:path>
              <a:path w="151129" h="395605">
                <a:moveTo>
                  <a:pt x="100583" y="277875"/>
                </a:moveTo>
                <a:lnTo>
                  <a:pt x="75437" y="294639"/>
                </a:lnTo>
                <a:lnTo>
                  <a:pt x="100583" y="294639"/>
                </a:lnTo>
                <a:lnTo>
                  <a:pt x="100583" y="277875"/>
                </a:lnTo>
                <a:close/>
              </a:path>
              <a:path w="151129" h="395605">
                <a:moveTo>
                  <a:pt x="150875" y="244348"/>
                </a:moveTo>
                <a:lnTo>
                  <a:pt x="100583" y="277875"/>
                </a:lnTo>
                <a:lnTo>
                  <a:pt x="100583" y="294639"/>
                </a:lnTo>
                <a:lnTo>
                  <a:pt x="125729" y="294639"/>
                </a:lnTo>
                <a:lnTo>
                  <a:pt x="150875" y="2443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35952" y="2133600"/>
            <a:ext cx="433070" cy="332740"/>
          </a:xfrm>
          <a:custGeom>
            <a:avLst/>
            <a:gdLst/>
            <a:ahLst/>
            <a:cxnLst/>
            <a:rect l="l" t="t" r="r" b="b"/>
            <a:pathLst>
              <a:path w="433070" h="332739">
                <a:moveTo>
                  <a:pt x="0" y="166115"/>
                </a:moveTo>
                <a:lnTo>
                  <a:pt x="5716" y="128042"/>
                </a:lnTo>
                <a:lnTo>
                  <a:pt x="21998" y="93083"/>
                </a:lnTo>
                <a:lnTo>
                  <a:pt x="47546" y="62239"/>
                </a:lnTo>
                <a:lnTo>
                  <a:pt x="81060" y="36509"/>
                </a:lnTo>
                <a:lnTo>
                  <a:pt x="121242" y="16892"/>
                </a:lnTo>
                <a:lnTo>
                  <a:pt x="166791" y="4389"/>
                </a:lnTo>
                <a:lnTo>
                  <a:pt x="216407" y="0"/>
                </a:lnTo>
                <a:lnTo>
                  <a:pt x="266024" y="4389"/>
                </a:lnTo>
                <a:lnTo>
                  <a:pt x="311573" y="16892"/>
                </a:lnTo>
                <a:lnTo>
                  <a:pt x="351755" y="36509"/>
                </a:lnTo>
                <a:lnTo>
                  <a:pt x="385269" y="62239"/>
                </a:lnTo>
                <a:lnTo>
                  <a:pt x="410817" y="93083"/>
                </a:lnTo>
                <a:lnTo>
                  <a:pt x="427099" y="128042"/>
                </a:lnTo>
                <a:lnTo>
                  <a:pt x="432816" y="166115"/>
                </a:lnTo>
                <a:lnTo>
                  <a:pt x="427099" y="204189"/>
                </a:lnTo>
                <a:lnTo>
                  <a:pt x="410817" y="239148"/>
                </a:lnTo>
                <a:lnTo>
                  <a:pt x="385269" y="269992"/>
                </a:lnTo>
                <a:lnTo>
                  <a:pt x="351755" y="295722"/>
                </a:lnTo>
                <a:lnTo>
                  <a:pt x="311573" y="315339"/>
                </a:lnTo>
                <a:lnTo>
                  <a:pt x="266024" y="327842"/>
                </a:lnTo>
                <a:lnTo>
                  <a:pt x="216407" y="332232"/>
                </a:lnTo>
                <a:lnTo>
                  <a:pt x="166791" y="327842"/>
                </a:lnTo>
                <a:lnTo>
                  <a:pt x="121242" y="315339"/>
                </a:lnTo>
                <a:lnTo>
                  <a:pt x="81060" y="295722"/>
                </a:lnTo>
                <a:lnTo>
                  <a:pt x="47546" y="269992"/>
                </a:lnTo>
                <a:lnTo>
                  <a:pt x="21998" y="239148"/>
                </a:lnTo>
                <a:lnTo>
                  <a:pt x="5716" y="204189"/>
                </a:lnTo>
                <a:lnTo>
                  <a:pt x="0" y="1661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2567" y="3732847"/>
            <a:ext cx="1496695" cy="1136650"/>
          </a:xfrm>
          <a:custGeom>
            <a:avLst/>
            <a:gdLst/>
            <a:ahLst/>
            <a:cxnLst/>
            <a:rect l="l" t="t" r="r" b="b"/>
            <a:pathLst>
              <a:path w="1496695" h="1136650">
                <a:moveTo>
                  <a:pt x="1414081" y="1098486"/>
                </a:moveTo>
                <a:lnTo>
                  <a:pt x="1370901" y="1113726"/>
                </a:lnTo>
                <a:lnTo>
                  <a:pt x="1496631" y="1136586"/>
                </a:lnTo>
                <a:lnTo>
                  <a:pt x="1481391" y="1106106"/>
                </a:lnTo>
                <a:lnTo>
                  <a:pt x="1424241" y="1106106"/>
                </a:lnTo>
                <a:lnTo>
                  <a:pt x="1414081" y="1098486"/>
                </a:lnTo>
                <a:close/>
              </a:path>
              <a:path w="1496695" h="1136650">
                <a:moveTo>
                  <a:pt x="1435671" y="1090866"/>
                </a:moveTo>
                <a:lnTo>
                  <a:pt x="1414081" y="1098486"/>
                </a:lnTo>
                <a:lnTo>
                  <a:pt x="1424241" y="1106106"/>
                </a:lnTo>
                <a:lnTo>
                  <a:pt x="1435671" y="1090866"/>
                </a:lnTo>
                <a:close/>
              </a:path>
              <a:path w="1496695" h="1136650">
                <a:moveTo>
                  <a:pt x="1439481" y="1022286"/>
                </a:moveTo>
                <a:lnTo>
                  <a:pt x="1436941" y="1068006"/>
                </a:lnTo>
                <a:lnTo>
                  <a:pt x="1447101" y="1075626"/>
                </a:lnTo>
                <a:lnTo>
                  <a:pt x="1424241" y="1106106"/>
                </a:lnTo>
                <a:lnTo>
                  <a:pt x="1481391" y="1106106"/>
                </a:lnTo>
                <a:lnTo>
                  <a:pt x="1439481" y="1022286"/>
                </a:lnTo>
                <a:close/>
              </a:path>
              <a:path w="1496695" h="1136650">
                <a:moveTo>
                  <a:pt x="110646" y="73316"/>
                </a:moveTo>
                <a:lnTo>
                  <a:pt x="102298" y="90868"/>
                </a:lnTo>
                <a:lnTo>
                  <a:pt x="87800" y="103806"/>
                </a:lnTo>
                <a:lnTo>
                  <a:pt x="1414081" y="1098486"/>
                </a:lnTo>
                <a:lnTo>
                  <a:pt x="1435671" y="1090866"/>
                </a:lnTo>
                <a:lnTo>
                  <a:pt x="1436941" y="1068006"/>
                </a:lnTo>
                <a:lnTo>
                  <a:pt x="110646" y="73316"/>
                </a:lnTo>
                <a:close/>
              </a:path>
              <a:path w="1496695" h="1136650">
                <a:moveTo>
                  <a:pt x="1436941" y="1068006"/>
                </a:moveTo>
                <a:lnTo>
                  <a:pt x="1435671" y="1090866"/>
                </a:lnTo>
                <a:lnTo>
                  <a:pt x="1447101" y="1075626"/>
                </a:lnTo>
                <a:lnTo>
                  <a:pt x="1436941" y="1068006"/>
                </a:lnTo>
                <a:close/>
              </a:path>
              <a:path w="1496695" h="1136650">
                <a:moveTo>
                  <a:pt x="48482" y="0"/>
                </a:moveTo>
                <a:lnTo>
                  <a:pt x="27789" y="7179"/>
                </a:lnTo>
                <a:lnTo>
                  <a:pt x="10858" y="22288"/>
                </a:lnTo>
                <a:lnTo>
                  <a:pt x="1107" y="42791"/>
                </a:lnTo>
                <a:lnTo>
                  <a:pt x="0" y="64674"/>
                </a:lnTo>
                <a:lnTo>
                  <a:pt x="7179" y="85367"/>
                </a:lnTo>
                <a:lnTo>
                  <a:pt x="22288" y="102298"/>
                </a:lnTo>
                <a:lnTo>
                  <a:pt x="42791" y="112049"/>
                </a:lnTo>
                <a:lnTo>
                  <a:pt x="64674" y="113157"/>
                </a:lnTo>
                <a:lnTo>
                  <a:pt x="85367" y="105977"/>
                </a:lnTo>
                <a:lnTo>
                  <a:pt x="87800" y="103806"/>
                </a:lnTo>
                <a:lnTo>
                  <a:pt x="45148" y="71818"/>
                </a:lnTo>
                <a:lnTo>
                  <a:pt x="68008" y="41338"/>
                </a:lnTo>
                <a:lnTo>
                  <a:pt x="110678" y="41338"/>
                </a:lnTo>
                <a:lnTo>
                  <a:pt x="105977" y="27789"/>
                </a:lnTo>
                <a:lnTo>
                  <a:pt x="90868" y="10858"/>
                </a:lnTo>
                <a:lnTo>
                  <a:pt x="70365" y="1107"/>
                </a:lnTo>
                <a:lnTo>
                  <a:pt x="48482" y="0"/>
                </a:lnTo>
                <a:close/>
              </a:path>
              <a:path w="1496695" h="1136650">
                <a:moveTo>
                  <a:pt x="68008" y="41338"/>
                </a:moveTo>
                <a:lnTo>
                  <a:pt x="45148" y="71818"/>
                </a:lnTo>
                <a:lnTo>
                  <a:pt x="87800" y="103806"/>
                </a:lnTo>
                <a:lnTo>
                  <a:pt x="102298" y="90868"/>
                </a:lnTo>
                <a:lnTo>
                  <a:pt x="110646" y="73316"/>
                </a:lnTo>
                <a:lnTo>
                  <a:pt x="68008" y="41338"/>
                </a:lnTo>
                <a:close/>
              </a:path>
              <a:path w="1496695" h="1136650">
                <a:moveTo>
                  <a:pt x="110678" y="41338"/>
                </a:moveTo>
                <a:lnTo>
                  <a:pt x="68008" y="41338"/>
                </a:lnTo>
                <a:lnTo>
                  <a:pt x="110646" y="73316"/>
                </a:lnTo>
                <a:lnTo>
                  <a:pt x="112049" y="70365"/>
                </a:lnTo>
                <a:lnTo>
                  <a:pt x="113156" y="48482"/>
                </a:lnTo>
                <a:lnTo>
                  <a:pt x="110678" y="4133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1996" y="3732276"/>
            <a:ext cx="1857375" cy="114300"/>
          </a:xfrm>
          <a:custGeom>
            <a:avLst/>
            <a:gdLst/>
            <a:ahLst/>
            <a:cxnLst/>
            <a:rect l="l" t="t" r="r" b="b"/>
            <a:pathLst>
              <a:path w="1857375" h="114300">
                <a:moveTo>
                  <a:pt x="57150" y="0"/>
                </a:move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4482" y="79420"/>
                </a:lnTo>
                <a:lnTo>
                  <a:pt x="16716" y="97583"/>
                </a:lnTo>
                <a:lnTo>
                  <a:pt x="34879" y="109817"/>
                </a:lnTo>
                <a:lnTo>
                  <a:pt x="57150" y="114300"/>
                </a:lnTo>
                <a:lnTo>
                  <a:pt x="79420" y="109817"/>
                </a:lnTo>
                <a:lnTo>
                  <a:pt x="97583" y="97583"/>
                </a:lnTo>
                <a:lnTo>
                  <a:pt x="109817" y="79420"/>
                </a:lnTo>
                <a:lnTo>
                  <a:pt x="110465" y="76200"/>
                </a:lnTo>
                <a:lnTo>
                  <a:pt x="57150" y="76200"/>
                </a:lnTo>
                <a:lnTo>
                  <a:pt x="57150" y="38100"/>
                </a:lnTo>
                <a:lnTo>
                  <a:pt x="110465" y="38100"/>
                </a:lnTo>
                <a:lnTo>
                  <a:pt x="109817" y="34879"/>
                </a:lnTo>
                <a:lnTo>
                  <a:pt x="97583" y="16716"/>
                </a:lnTo>
                <a:lnTo>
                  <a:pt x="79420" y="4482"/>
                </a:lnTo>
                <a:lnTo>
                  <a:pt x="57150" y="0"/>
                </a:lnTo>
                <a:close/>
              </a:path>
              <a:path w="1857375" h="114300">
                <a:moveTo>
                  <a:pt x="1780920" y="57150"/>
                </a:moveTo>
                <a:lnTo>
                  <a:pt x="1742821" y="114300"/>
                </a:lnTo>
                <a:lnTo>
                  <a:pt x="1819020" y="76200"/>
                </a:lnTo>
                <a:lnTo>
                  <a:pt x="1780920" y="76200"/>
                </a:lnTo>
                <a:lnTo>
                  <a:pt x="1780920" y="57150"/>
                </a:lnTo>
                <a:close/>
              </a:path>
              <a:path w="1857375" h="114300">
                <a:moveTo>
                  <a:pt x="110465" y="38100"/>
                </a:moveTo>
                <a:lnTo>
                  <a:pt x="57150" y="38100"/>
                </a:lnTo>
                <a:lnTo>
                  <a:pt x="57150" y="76200"/>
                </a:lnTo>
                <a:lnTo>
                  <a:pt x="110465" y="76200"/>
                </a:lnTo>
                <a:lnTo>
                  <a:pt x="114300" y="57150"/>
                </a:lnTo>
                <a:lnTo>
                  <a:pt x="110465" y="38100"/>
                </a:lnTo>
                <a:close/>
              </a:path>
              <a:path w="1857375" h="114300">
                <a:moveTo>
                  <a:pt x="1768220" y="38100"/>
                </a:moveTo>
                <a:lnTo>
                  <a:pt x="110465" y="38100"/>
                </a:lnTo>
                <a:lnTo>
                  <a:pt x="114300" y="57150"/>
                </a:lnTo>
                <a:lnTo>
                  <a:pt x="110465" y="76200"/>
                </a:lnTo>
                <a:lnTo>
                  <a:pt x="1768220" y="76200"/>
                </a:lnTo>
                <a:lnTo>
                  <a:pt x="1780920" y="57150"/>
                </a:lnTo>
                <a:lnTo>
                  <a:pt x="1768220" y="38100"/>
                </a:lnTo>
                <a:close/>
              </a:path>
              <a:path w="1857375" h="114300">
                <a:moveTo>
                  <a:pt x="1819020" y="38100"/>
                </a:moveTo>
                <a:lnTo>
                  <a:pt x="1780920" y="38100"/>
                </a:lnTo>
                <a:lnTo>
                  <a:pt x="1780920" y="76200"/>
                </a:lnTo>
                <a:lnTo>
                  <a:pt x="1819020" y="76200"/>
                </a:lnTo>
                <a:lnTo>
                  <a:pt x="1857120" y="57150"/>
                </a:lnTo>
                <a:lnTo>
                  <a:pt x="1819020" y="38100"/>
                </a:lnTo>
                <a:close/>
              </a:path>
              <a:path w="1857375" h="114300">
                <a:moveTo>
                  <a:pt x="1742821" y="0"/>
                </a:moveTo>
                <a:lnTo>
                  <a:pt x="1780920" y="57150"/>
                </a:lnTo>
                <a:lnTo>
                  <a:pt x="1780920" y="38100"/>
                </a:lnTo>
                <a:lnTo>
                  <a:pt x="1819020" y="38100"/>
                </a:lnTo>
                <a:lnTo>
                  <a:pt x="174282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67050" y="2195829"/>
            <a:ext cx="1103630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övető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aszt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83077" y="3492246"/>
            <a:ext cx="1104265" cy="53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800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001F5F"/>
                </a:solidFill>
                <a:latin typeface="Arial"/>
                <a:cs typeface="Arial"/>
              </a:rPr>
              <a:t>K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övető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választása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29854" y="1744472"/>
            <a:ext cx="2286635" cy="625475"/>
          </a:xfrm>
          <a:custGeom>
            <a:avLst/>
            <a:gdLst/>
            <a:ahLst/>
            <a:cxnLst/>
            <a:rect l="l" t="t" r="r" b="b"/>
            <a:pathLst>
              <a:path w="2286634" h="625475">
                <a:moveTo>
                  <a:pt x="65639" y="512310"/>
                </a:moveTo>
                <a:lnTo>
                  <a:pt x="42933" y="513206"/>
                </a:lnTo>
                <a:lnTo>
                  <a:pt x="22399" y="522767"/>
                </a:lnTo>
                <a:lnTo>
                  <a:pt x="7627" y="538924"/>
                </a:lnTo>
                <a:lnTo>
                  <a:pt x="0" y="559462"/>
                </a:lnTo>
                <a:lnTo>
                  <a:pt x="896" y="582167"/>
                </a:lnTo>
                <a:lnTo>
                  <a:pt x="10457" y="602702"/>
                </a:lnTo>
                <a:lnTo>
                  <a:pt x="26614" y="617473"/>
                </a:lnTo>
                <a:lnTo>
                  <a:pt x="47152" y="625101"/>
                </a:lnTo>
                <a:lnTo>
                  <a:pt x="69857" y="624204"/>
                </a:lnTo>
                <a:lnTo>
                  <a:pt x="90392" y="614644"/>
                </a:lnTo>
                <a:lnTo>
                  <a:pt x="105163" y="598487"/>
                </a:lnTo>
                <a:lnTo>
                  <a:pt x="109338" y="587248"/>
                </a:lnTo>
                <a:lnTo>
                  <a:pt x="60840" y="587248"/>
                </a:lnTo>
                <a:lnTo>
                  <a:pt x="51950" y="550163"/>
                </a:lnTo>
                <a:lnTo>
                  <a:pt x="103695" y="537633"/>
                </a:lnTo>
                <a:lnTo>
                  <a:pt x="102334" y="534709"/>
                </a:lnTo>
                <a:lnTo>
                  <a:pt x="86177" y="519938"/>
                </a:lnTo>
                <a:lnTo>
                  <a:pt x="65639" y="512310"/>
                </a:lnTo>
                <a:close/>
              </a:path>
              <a:path w="2286634" h="625475">
                <a:moveTo>
                  <a:pt x="103695" y="537633"/>
                </a:moveTo>
                <a:lnTo>
                  <a:pt x="51950" y="550163"/>
                </a:lnTo>
                <a:lnTo>
                  <a:pt x="60840" y="587248"/>
                </a:lnTo>
                <a:lnTo>
                  <a:pt x="112663" y="574699"/>
                </a:lnTo>
                <a:lnTo>
                  <a:pt x="111894" y="555243"/>
                </a:lnTo>
                <a:lnTo>
                  <a:pt x="103695" y="537633"/>
                </a:lnTo>
                <a:close/>
              </a:path>
              <a:path w="2286634" h="625475">
                <a:moveTo>
                  <a:pt x="112663" y="574699"/>
                </a:moveTo>
                <a:lnTo>
                  <a:pt x="60840" y="587248"/>
                </a:lnTo>
                <a:lnTo>
                  <a:pt x="109338" y="587248"/>
                </a:lnTo>
                <a:lnTo>
                  <a:pt x="112791" y="577949"/>
                </a:lnTo>
                <a:lnTo>
                  <a:pt x="112663" y="574699"/>
                </a:lnTo>
                <a:close/>
              </a:path>
              <a:path w="2286634" h="625475">
                <a:moveTo>
                  <a:pt x="2195658" y="31062"/>
                </a:moveTo>
                <a:lnTo>
                  <a:pt x="103695" y="537633"/>
                </a:lnTo>
                <a:lnTo>
                  <a:pt x="111894" y="555243"/>
                </a:lnTo>
                <a:lnTo>
                  <a:pt x="112663" y="574699"/>
                </a:lnTo>
                <a:lnTo>
                  <a:pt x="2204593" y="68135"/>
                </a:lnTo>
                <a:lnTo>
                  <a:pt x="2212474" y="46609"/>
                </a:lnTo>
                <a:lnTo>
                  <a:pt x="2195658" y="31062"/>
                </a:lnTo>
                <a:close/>
              </a:path>
              <a:path w="2286634" h="625475">
                <a:moveTo>
                  <a:pt x="2283762" y="28066"/>
                </a:moveTo>
                <a:lnTo>
                  <a:pt x="2208029" y="28066"/>
                </a:lnTo>
                <a:lnTo>
                  <a:pt x="2216919" y="65150"/>
                </a:lnTo>
                <a:lnTo>
                  <a:pt x="2204593" y="68135"/>
                </a:lnTo>
                <a:lnTo>
                  <a:pt x="2188852" y="111125"/>
                </a:lnTo>
                <a:lnTo>
                  <a:pt x="2286515" y="28701"/>
                </a:lnTo>
                <a:lnTo>
                  <a:pt x="2283762" y="28066"/>
                </a:lnTo>
                <a:close/>
              </a:path>
              <a:path w="2286634" h="625475">
                <a:moveTo>
                  <a:pt x="2212474" y="46609"/>
                </a:moveTo>
                <a:lnTo>
                  <a:pt x="2204593" y="68135"/>
                </a:lnTo>
                <a:lnTo>
                  <a:pt x="2216919" y="65150"/>
                </a:lnTo>
                <a:lnTo>
                  <a:pt x="2212474" y="46609"/>
                </a:lnTo>
                <a:close/>
              </a:path>
              <a:path w="2286634" h="625475">
                <a:moveTo>
                  <a:pt x="2208029" y="28066"/>
                </a:moveTo>
                <a:lnTo>
                  <a:pt x="2195658" y="31062"/>
                </a:lnTo>
                <a:lnTo>
                  <a:pt x="2212474" y="46609"/>
                </a:lnTo>
                <a:lnTo>
                  <a:pt x="2208029" y="28066"/>
                </a:lnTo>
                <a:close/>
              </a:path>
              <a:path w="2286634" h="625475">
                <a:moveTo>
                  <a:pt x="2162055" y="0"/>
                </a:moveTo>
                <a:lnTo>
                  <a:pt x="2195658" y="31062"/>
                </a:lnTo>
                <a:lnTo>
                  <a:pt x="2208029" y="28066"/>
                </a:lnTo>
                <a:lnTo>
                  <a:pt x="2283762" y="28066"/>
                </a:lnTo>
                <a:lnTo>
                  <a:pt x="21620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29100" y="2255520"/>
            <a:ext cx="2287270" cy="115570"/>
          </a:xfrm>
          <a:custGeom>
            <a:avLst/>
            <a:gdLst/>
            <a:ahLst/>
            <a:cxnLst/>
            <a:rect l="l" t="t" r="r" b="b"/>
            <a:pathLst>
              <a:path w="2287270" h="115569">
                <a:moveTo>
                  <a:pt x="57150" y="888"/>
                </a:moveTo>
                <a:lnTo>
                  <a:pt x="34879" y="5389"/>
                </a:lnTo>
                <a:lnTo>
                  <a:pt x="16716" y="17652"/>
                </a:lnTo>
                <a:lnTo>
                  <a:pt x="4482" y="35821"/>
                </a:lnTo>
                <a:lnTo>
                  <a:pt x="0" y="58038"/>
                </a:lnTo>
                <a:lnTo>
                  <a:pt x="4500" y="80309"/>
                </a:lnTo>
                <a:lnTo>
                  <a:pt x="16763" y="98472"/>
                </a:lnTo>
                <a:lnTo>
                  <a:pt x="34932" y="110706"/>
                </a:lnTo>
                <a:lnTo>
                  <a:pt x="57150" y="115188"/>
                </a:lnTo>
                <a:lnTo>
                  <a:pt x="79420" y="110688"/>
                </a:lnTo>
                <a:lnTo>
                  <a:pt x="97583" y="98425"/>
                </a:lnTo>
                <a:lnTo>
                  <a:pt x="109817" y="80256"/>
                </a:lnTo>
                <a:lnTo>
                  <a:pt x="110456" y="77088"/>
                </a:lnTo>
                <a:lnTo>
                  <a:pt x="57150" y="77088"/>
                </a:lnTo>
                <a:lnTo>
                  <a:pt x="57150" y="38988"/>
                </a:lnTo>
                <a:lnTo>
                  <a:pt x="110445" y="38967"/>
                </a:lnTo>
                <a:lnTo>
                  <a:pt x="109799" y="35768"/>
                </a:lnTo>
                <a:lnTo>
                  <a:pt x="97536" y="17605"/>
                </a:lnTo>
                <a:lnTo>
                  <a:pt x="79367" y="5371"/>
                </a:lnTo>
                <a:lnTo>
                  <a:pt x="57150" y="888"/>
                </a:lnTo>
                <a:close/>
              </a:path>
              <a:path w="2287270" h="115569">
                <a:moveTo>
                  <a:pt x="2249170" y="38100"/>
                </a:moveTo>
                <a:lnTo>
                  <a:pt x="2211070" y="38100"/>
                </a:lnTo>
                <a:lnTo>
                  <a:pt x="2211070" y="76200"/>
                </a:lnTo>
                <a:lnTo>
                  <a:pt x="2198366" y="76205"/>
                </a:lnTo>
                <a:lnTo>
                  <a:pt x="2172970" y="114300"/>
                </a:lnTo>
                <a:lnTo>
                  <a:pt x="2287270" y="57150"/>
                </a:lnTo>
                <a:lnTo>
                  <a:pt x="2249170" y="38100"/>
                </a:lnTo>
                <a:close/>
              </a:path>
              <a:path w="2287270" h="115569">
                <a:moveTo>
                  <a:pt x="110445" y="38967"/>
                </a:moveTo>
                <a:lnTo>
                  <a:pt x="57150" y="38988"/>
                </a:lnTo>
                <a:lnTo>
                  <a:pt x="57150" y="77088"/>
                </a:lnTo>
                <a:lnTo>
                  <a:pt x="110460" y="77066"/>
                </a:lnTo>
                <a:lnTo>
                  <a:pt x="114300" y="58038"/>
                </a:lnTo>
                <a:lnTo>
                  <a:pt x="110445" y="38967"/>
                </a:lnTo>
                <a:close/>
              </a:path>
              <a:path w="2287270" h="115569">
                <a:moveTo>
                  <a:pt x="110460" y="77066"/>
                </a:moveTo>
                <a:lnTo>
                  <a:pt x="57150" y="77088"/>
                </a:lnTo>
                <a:lnTo>
                  <a:pt x="110456" y="77088"/>
                </a:lnTo>
                <a:close/>
              </a:path>
              <a:path w="2287270" h="115569">
                <a:moveTo>
                  <a:pt x="2198373" y="38105"/>
                </a:moveTo>
                <a:lnTo>
                  <a:pt x="110445" y="38967"/>
                </a:lnTo>
                <a:lnTo>
                  <a:pt x="114300" y="58038"/>
                </a:lnTo>
                <a:lnTo>
                  <a:pt x="110460" y="77066"/>
                </a:lnTo>
                <a:lnTo>
                  <a:pt x="2198370" y="76200"/>
                </a:lnTo>
                <a:lnTo>
                  <a:pt x="2211070" y="57150"/>
                </a:lnTo>
                <a:lnTo>
                  <a:pt x="2198373" y="38105"/>
                </a:lnTo>
                <a:close/>
              </a:path>
              <a:path w="2287270" h="115569">
                <a:moveTo>
                  <a:pt x="2211070" y="57150"/>
                </a:moveTo>
                <a:lnTo>
                  <a:pt x="2198366" y="76205"/>
                </a:lnTo>
                <a:lnTo>
                  <a:pt x="2211070" y="76200"/>
                </a:lnTo>
                <a:lnTo>
                  <a:pt x="2211070" y="57150"/>
                </a:lnTo>
                <a:close/>
              </a:path>
              <a:path w="2287270" h="115569">
                <a:moveTo>
                  <a:pt x="2211070" y="38100"/>
                </a:moveTo>
                <a:lnTo>
                  <a:pt x="2198373" y="38105"/>
                </a:lnTo>
                <a:lnTo>
                  <a:pt x="2211070" y="57150"/>
                </a:lnTo>
                <a:lnTo>
                  <a:pt x="2211070" y="38100"/>
                </a:lnTo>
                <a:close/>
              </a:path>
              <a:path w="2287270" h="115569">
                <a:moveTo>
                  <a:pt x="2172970" y="0"/>
                </a:moveTo>
                <a:lnTo>
                  <a:pt x="2198373" y="38105"/>
                </a:lnTo>
                <a:lnTo>
                  <a:pt x="2249170" y="38100"/>
                </a:lnTo>
                <a:lnTo>
                  <a:pt x="217297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28312" y="2256256"/>
            <a:ext cx="2288540" cy="626110"/>
          </a:xfrm>
          <a:custGeom>
            <a:avLst/>
            <a:gdLst/>
            <a:ahLst/>
            <a:cxnLst/>
            <a:rect l="l" t="t" r="r" b="b"/>
            <a:pathLst>
              <a:path w="2288540" h="626110">
                <a:moveTo>
                  <a:pt x="2197486" y="594951"/>
                </a:moveTo>
                <a:lnTo>
                  <a:pt x="2163851" y="625881"/>
                </a:lnTo>
                <a:lnTo>
                  <a:pt x="2285670" y="597941"/>
                </a:lnTo>
                <a:lnTo>
                  <a:pt x="2209825" y="597941"/>
                </a:lnTo>
                <a:lnTo>
                  <a:pt x="2197486" y="594951"/>
                </a:lnTo>
                <a:close/>
              </a:path>
              <a:path w="2288540" h="626110">
                <a:moveTo>
                  <a:pt x="2214316" y="579475"/>
                </a:moveTo>
                <a:lnTo>
                  <a:pt x="2197486" y="594951"/>
                </a:lnTo>
                <a:lnTo>
                  <a:pt x="2209825" y="597941"/>
                </a:lnTo>
                <a:lnTo>
                  <a:pt x="2214316" y="579475"/>
                </a:lnTo>
                <a:close/>
              </a:path>
              <a:path w="2288540" h="626110">
                <a:moveTo>
                  <a:pt x="2190775" y="514883"/>
                </a:moveTo>
                <a:lnTo>
                  <a:pt x="2206514" y="557870"/>
                </a:lnTo>
                <a:lnTo>
                  <a:pt x="2218842" y="560857"/>
                </a:lnTo>
                <a:lnTo>
                  <a:pt x="2209825" y="597941"/>
                </a:lnTo>
                <a:lnTo>
                  <a:pt x="2285670" y="597941"/>
                </a:lnTo>
                <a:lnTo>
                  <a:pt x="2288438" y="597306"/>
                </a:lnTo>
                <a:lnTo>
                  <a:pt x="2190775" y="514883"/>
                </a:lnTo>
                <a:close/>
              </a:path>
              <a:path w="2288540" h="626110">
                <a:moveTo>
                  <a:pt x="112696" y="50434"/>
                </a:moveTo>
                <a:lnTo>
                  <a:pt x="111912" y="69875"/>
                </a:lnTo>
                <a:lnTo>
                  <a:pt x="103728" y="87500"/>
                </a:lnTo>
                <a:lnTo>
                  <a:pt x="2197486" y="594951"/>
                </a:lnTo>
                <a:lnTo>
                  <a:pt x="2214316" y="579475"/>
                </a:lnTo>
                <a:lnTo>
                  <a:pt x="2214359" y="579295"/>
                </a:lnTo>
                <a:lnTo>
                  <a:pt x="2206514" y="557870"/>
                </a:lnTo>
                <a:lnTo>
                  <a:pt x="112696" y="50434"/>
                </a:lnTo>
                <a:close/>
              </a:path>
              <a:path w="2288540" h="626110">
                <a:moveTo>
                  <a:pt x="2206514" y="557870"/>
                </a:moveTo>
                <a:lnTo>
                  <a:pt x="2214359" y="579295"/>
                </a:lnTo>
                <a:lnTo>
                  <a:pt x="2218842" y="560857"/>
                </a:lnTo>
                <a:lnTo>
                  <a:pt x="2206514" y="557870"/>
                </a:lnTo>
                <a:close/>
              </a:path>
              <a:path w="2288540" h="626110">
                <a:moveTo>
                  <a:pt x="47170" y="0"/>
                </a:moveTo>
                <a:lnTo>
                  <a:pt x="26632" y="7598"/>
                </a:lnTo>
                <a:lnTo>
                  <a:pt x="10475" y="22363"/>
                </a:lnTo>
                <a:lnTo>
                  <a:pt x="914" y="42951"/>
                </a:lnTo>
                <a:lnTo>
                  <a:pt x="0" y="65657"/>
                </a:lnTo>
                <a:lnTo>
                  <a:pt x="7598" y="86195"/>
                </a:lnTo>
                <a:lnTo>
                  <a:pt x="22363" y="102352"/>
                </a:lnTo>
                <a:lnTo>
                  <a:pt x="42951" y="111912"/>
                </a:lnTo>
                <a:lnTo>
                  <a:pt x="65657" y="112827"/>
                </a:lnTo>
                <a:lnTo>
                  <a:pt x="86195" y="105229"/>
                </a:lnTo>
                <a:lnTo>
                  <a:pt x="102352" y="90463"/>
                </a:lnTo>
                <a:lnTo>
                  <a:pt x="103728" y="87500"/>
                </a:lnTo>
                <a:lnTo>
                  <a:pt x="51968" y="74955"/>
                </a:lnTo>
                <a:lnTo>
                  <a:pt x="60858" y="37871"/>
                </a:lnTo>
                <a:lnTo>
                  <a:pt x="109387" y="37871"/>
                </a:lnTo>
                <a:lnTo>
                  <a:pt x="105229" y="26632"/>
                </a:lnTo>
                <a:lnTo>
                  <a:pt x="90463" y="10475"/>
                </a:lnTo>
                <a:lnTo>
                  <a:pt x="69875" y="914"/>
                </a:lnTo>
                <a:lnTo>
                  <a:pt x="47170" y="0"/>
                </a:lnTo>
                <a:close/>
              </a:path>
              <a:path w="2288540" h="626110">
                <a:moveTo>
                  <a:pt x="60858" y="37871"/>
                </a:moveTo>
                <a:lnTo>
                  <a:pt x="51968" y="74955"/>
                </a:lnTo>
                <a:lnTo>
                  <a:pt x="103728" y="87500"/>
                </a:lnTo>
                <a:lnTo>
                  <a:pt x="111912" y="69875"/>
                </a:lnTo>
                <a:lnTo>
                  <a:pt x="112696" y="50434"/>
                </a:lnTo>
                <a:lnTo>
                  <a:pt x="60858" y="37871"/>
                </a:lnTo>
                <a:close/>
              </a:path>
              <a:path w="2288540" h="626110">
                <a:moveTo>
                  <a:pt x="109387" y="37871"/>
                </a:moveTo>
                <a:lnTo>
                  <a:pt x="60858" y="37871"/>
                </a:lnTo>
                <a:lnTo>
                  <a:pt x="112696" y="50434"/>
                </a:lnTo>
                <a:lnTo>
                  <a:pt x="112827" y="47170"/>
                </a:lnTo>
                <a:lnTo>
                  <a:pt x="109387" y="378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03005" y="3184651"/>
            <a:ext cx="2286635" cy="625475"/>
          </a:xfrm>
          <a:custGeom>
            <a:avLst/>
            <a:gdLst/>
            <a:ahLst/>
            <a:cxnLst/>
            <a:rect l="l" t="t" r="r" b="b"/>
            <a:pathLst>
              <a:path w="2286634" h="625475">
                <a:moveTo>
                  <a:pt x="65639" y="512310"/>
                </a:moveTo>
                <a:lnTo>
                  <a:pt x="42933" y="513206"/>
                </a:lnTo>
                <a:lnTo>
                  <a:pt x="22399" y="522767"/>
                </a:lnTo>
                <a:lnTo>
                  <a:pt x="7627" y="538924"/>
                </a:lnTo>
                <a:lnTo>
                  <a:pt x="0" y="559462"/>
                </a:lnTo>
                <a:lnTo>
                  <a:pt x="896" y="582168"/>
                </a:lnTo>
                <a:lnTo>
                  <a:pt x="10457" y="602702"/>
                </a:lnTo>
                <a:lnTo>
                  <a:pt x="26614" y="617474"/>
                </a:lnTo>
                <a:lnTo>
                  <a:pt x="47152" y="625101"/>
                </a:lnTo>
                <a:lnTo>
                  <a:pt x="69857" y="624205"/>
                </a:lnTo>
                <a:lnTo>
                  <a:pt x="90392" y="614644"/>
                </a:lnTo>
                <a:lnTo>
                  <a:pt x="105163" y="598487"/>
                </a:lnTo>
                <a:lnTo>
                  <a:pt x="109338" y="587248"/>
                </a:lnTo>
                <a:lnTo>
                  <a:pt x="60840" y="587248"/>
                </a:lnTo>
                <a:lnTo>
                  <a:pt x="51950" y="550164"/>
                </a:lnTo>
                <a:lnTo>
                  <a:pt x="103695" y="537633"/>
                </a:lnTo>
                <a:lnTo>
                  <a:pt x="102334" y="534709"/>
                </a:lnTo>
                <a:lnTo>
                  <a:pt x="86177" y="519938"/>
                </a:lnTo>
                <a:lnTo>
                  <a:pt x="65639" y="512310"/>
                </a:lnTo>
                <a:close/>
              </a:path>
              <a:path w="2286634" h="625475">
                <a:moveTo>
                  <a:pt x="103695" y="537633"/>
                </a:moveTo>
                <a:lnTo>
                  <a:pt x="51950" y="550164"/>
                </a:lnTo>
                <a:lnTo>
                  <a:pt x="60840" y="587248"/>
                </a:lnTo>
                <a:lnTo>
                  <a:pt x="112663" y="574699"/>
                </a:lnTo>
                <a:lnTo>
                  <a:pt x="111894" y="555244"/>
                </a:lnTo>
                <a:lnTo>
                  <a:pt x="103695" y="537633"/>
                </a:lnTo>
                <a:close/>
              </a:path>
              <a:path w="2286634" h="625475">
                <a:moveTo>
                  <a:pt x="112663" y="574699"/>
                </a:moveTo>
                <a:lnTo>
                  <a:pt x="60840" y="587248"/>
                </a:lnTo>
                <a:lnTo>
                  <a:pt x="109338" y="587248"/>
                </a:lnTo>
                <a:lnTo>
                  <a:pt x="112791" y="577949"/>
                </a:lnTo>
                <a:lnTo>
                  <a:pt x="112663" y="574699"/>
                </a:lnTo>
                <a:close/>
              </a:path>
              <a:path w="2286634" h="625475">
                <a:moveTo>
                  <a:pt x="2195658" y="31062"/>
                </a:moveTo>
                <a:lnTo>
                  <a:pt x="103695" y="537633"/>
                </a:lnTo>
                <a:lnTo>
                  <a:pt x="111894" y="555244"/>
                </a:lnTo>
                <a:lnTo>
                  <a:pt x="112663" y="574699"/>
                </a:lnTo>
                <a:lnTo>
                  <a:pt x="2204593" y="68135"/>
                </a:lnTo>
                <a:lnTo>
                  <a:pt x="2212474" y="46609"/>
                </a:lnTo>
                <a:lnTo>
                  <a:pt x="2195658" y="31062"/>
                </a:lnTo>
                <a:close/>
              </a:path>
              <a:path w="2286634" h="625475">
                <a:moveTo>
                  <a:pt x="2283762" y="28067"/>
                </a:moveTo>
                <a:lnTo>
                  <a:pt x="2208029" y="28067"/>
                </a:lnTo>
                <a:lnTo>
                  <a:pt x="2216919" y="65150"/>
                </a:lnTo>
                <a:lnTo>
                  <a:pt x="2204593" y="68135"/>
                </a:lnTo>
                <a:lnTo>
                  <a:pt x="2188852" y="111125"/>
                </a:lnTo>
                <a:lnTo>
                  <a:pt x="2286515" y="28701"/>
                </a:lnTo>
                <a:lnTo>
                  <a:pt x="2283762" y="28067"/>
                </a:lnTo>
                <a:close/>
              </a:path>
              <a:path w="2286634" h="625475">
                <a:moveTo>
                  <a:pt x="2212474" y="46609"/>
                </a:moveTo>
                <a:lnTo>
                  <a:pt x="2204593" y="68135"/>
                </a:lnTo>
                <a:lnTo>
                  <a:pt x="2216919" y="65150"/>
                </a:lnTo>
                <a:lnTo>
                  <a:pt x="2212474" y="46609"/>
                </a:lnTo>
                <a:close/>
              </a:path>
              <a:path w="2286634" h="625475">
                <a:moveTo>
                  <a:pt x="2208029" y="28067"/>
                </a:moveTo>
                <a:lnTo>
                  <a:pt x="2195658" y="31062"/>
                </a:lnTo>
                <a:lnTo>
                  <a:pt x="2212474" y="46609"/>
                </a:lnTo>
                <a:lnTo>
                  <a:pt x="2208029" y="28067"/>
                </a:lnTo>
                <a:close/>
              </a:path>
              <a:path w="2286634" h="625475">
                <a:moveTo>
                  <a:pt x="2162055" y="0"/>
                </a:moveTo>
                <a:lnTo>
                  <a:pt x="2195658" y="31062"/>
                </a:lnTo>
                <a:lnTo>
                  <a:pt x="2208029" y="28067"/>
                </a:lnTo>
                <a:lnTo>
                  <a:pt x="2283762" y="28067"/>
                </a:lnTo>
                <a:lnTo>
                  <a:pt x="21620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02252" y="3695700"/>
            <a:ext cx="2287270" cy="115570"/>
          </a:xfrm>
          <a:custGeom>
            <a:avLst/>
            <a:gdLst/>
            <a:ahLst/>
            <a:cxnLst/>
            <a:rect l="l" t="t" r="r" b="b"/>
            <a:pathLst>
              <a:path w="2287270" h="115570">
                <a:moveTo>
                  <a:pt x="57150" y="888"/>
                </a:moveTo>
                <a:lnTo>
                  <a:pt x="34879" y="5389"/>
                </a:lnTo>
                <a:lnTo>
                  <a:pt x="16716" y="17652"/>
                </a:lnTo>
                <a:lnTo>
                  <a:pt x="4482" y="35821"/>
                </a:lnTo>
                <a:lnTo>
                  <a:pt x="0" y="58038"/>
                </a:lnTo>
                <a:lnTo>
                  <a:pt x="4500" y="80309"/>
                </a:lnTo>
                <a:lnTo>
                  <a:pt x="16763" y="98472"/>
                </a:lnTo>
                <a:lnTo>
                  <a:pt x="34932" y="110706"/>
                </a:lnTo>
                <a:lnTo>
                  <a:pt x="57150" y="115188"/>
                </a:lnTo>
                <a:lnTo>
                  <a:pt x="79420" y="110688"/>
                </a:lnTo>
                <a:lnTo>
                  <a:pt x="97583" y="98425"/>
                </a:lnTo>
                <a:lnTo>
                  <a:pt x="109817" y="80256"/>
                </a:lnTo>
                <a:lnTo>
                  <a:pt x="110456" y="77088"/>
                </a:lnTo>
                <a:lnTo>
                  <a:pt x="57150" y="77088"/>
                </a:lnTo>
                <a:lnTo>
                  <a:pt x="57150" y="38988"/>
                </a:lnTo>
                <a:lnTo>
                  <a:pt x="110445" y="38967"/>
                </a:lnTo>
                <a:lnTo>
                  <a:pt x="109799" y="35768"/>
                </a:lnTo>
                <a:lnTo>
                  <a:pt x="97536" y="17605"/>
                </a:lnTo>
                <a:lnTo>
                  <a:pt x="79367" y="5371"/>
                </a:lnTo>
                <a:lnTo>
                  <a:pt x="57150" y="888"/>
                </a:lnTo>
                <a:close/>
              </a:path>
              <a:path w="2287270" h="115570">
                <a:moveTo>
                  <a:pt x="2249170" y="38100"/>
                </a:moveTo>
                <a:lnTo>
                  <a:pt x="2211070" y="38100"/>
                </a:lnTo>
                <a:lnTo>
                  <a:pt x="2211070" y="76200"/>
                </a:lnTo>
                <a:lnTo>
                  <a:pt x="2198366" y="76205"/>
                </a:lnTo>
                <a:lnTo>
                  <a:pt x="2172970" y="114300"/>
                </a:lnTo>
                <a:lnTo>
                  <a:pt x="2287270" y="57150"/>
                </a:lnTo>
                <a:lnTo>
                  <a:pt x="2249170" y="38100"/>
                </a:lnTo>
                <a:close/>
              </a:path>
              <a:path w="2287270" h="115570">
                <a:moveTo>
                  <a:pt x="110445" y="38967"/>
                </a:moveTo>
                <a:lnTo>
                  <a:pt x="57150" y="38988"/>
                </a:lnTo>
                <a:lnTo>
                  <a:pt x="57150" y="77088"/>
                </a:lnTo>
                <a:lnTo>
                  <a:pt x="110460" y="77066"/>
                </a:lnTo>
                <a:lnTo>
                  <a:pt x="114300" y="58038"/>
                </a:lnTo>
                <a:lnTo>
                  <a:pt x="110445" y="38967"/>
                </a:lnTo>
                <a:close/>
              </a:path>
              <a:path w="2287270" h="115570">
                <a:moveTo>
                  <a:pt x="110460" y="77066"/>
                </a:moveTo>
                <a:lnTo>
                  <a:pt x="57150" y="77088"/>
                </a:lnTo>
                <a:lnTo>
                  <a:pt x="110456" y="77088"/>
                </a:lnTo>
                <a:close/>
              </a:path>
              <a:path w="2287270" h="115570">
                <a:moveTo>
                  <a:pt x="2198373" y="38105"/>
                </a:moveTo>
                <a:lnTo>
                  <a:pt x="110445" y="38967"/>
                </a:lnTo>
                <a:lnTo>
                  <a:pt x="114300" y="58038"/>
                </a:lnTo>
                <a:lnTo>
                  <a:pt x="110460" y="77066"/>
                </a:lnTo>
                <a:lnTo>
                  <a:pt x="2198370" y="76200"/>
                </a:lnTo>
                <a:lnTo>
                  <a:pt x="2211070" y="57150"/>
                </a:lnTo>
                <a:lnTo>
                  <a:pt x="2198373" y="38105"/>
                </a:lnTo>
                <a:close/>
              </a:path>
              <a:path w="2287270" h="115570">
                <a:moveTo>
                  <a:pt x="2211070" y="57150"/>
                </a:moveTo>
                <a:lnTo>
                  <a:pt x="2198366" y="76205"/>
                </a:lnTo>
                <a:lnTo>
                  <a:pt x="2211070" y="76200"/>
                </a:lnTo>
                <a:lnTo>
                  <a:pt x="2211070" y="57150"/>
                </a:lnTo>
                <a:close/>
              </a:path>
              <a:path w="2287270" h="115570">
                <a:moveTo>
                  <a:pt x="2211070" y="38100"/>
                </a:moveTo>
                <a:lnTo>
                  <a:pt x="2198373" y="38105"/>
                </a:lnTo>
                <a:lnTo>
                  <a:pt x="2211070" y="57150"/>
                </a:lnTo>
                <a:lnTo>
                  <a:pt x="2211070" y="38100"/>
                </a:lnTo>
                <a:close/>
              </a:path>
              <a:path w="2287270" h="115570">
                <a:moveTo>
                  <a:pt x="2172970" y="0"/>
                </a:moveTo>
                <a:lnTo>
                  <a:pt x="2198373" y="38105"/>
                </a:lnTo>
                <a:lnTo>
                  <a:pt x="2249170" y="38100"/>
                </a:lnTo>
                <a:lnTo>
                  <a:pt x="217297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99940" y="3696436"/>
            <a:ext cx="2288540" cy="626110"/>
          </a:xfrm>
          <a:custGeom>
            <a:avLst/>
            <a:gdLst/>
            <a:ahLst/>
            <a:cxnLst/>
            <a:rect l="l" t="t" r="r" b="b"/>
            <a:pathLst>
              <a:path w="2288540" h="626110">
                <a:moveTo>
                  <a:pt x="2197486" y="594951"/>
                </a:moveTo>
                <a:lnTo>
                  <a:pt x="2163851" y="625881"/>
                </a:lnTo>
                <a:lnTo>
                  <a:pt x="2285670" y="597941"/>
                </a:lnTo>
                <a:lnTo>
                  <a:pt x="2209825" y="597941"/>
                </a:lnTo>
                <a:lnTo>
                  <a:pt x="2197486" y="594951"/>
                </a:lnTo>
                <a:close/>
              </a:path>
              <a:path w="2288540" h="626110">
                <a:moveTo>
                  <a:pt x="2214316" y="579475"/>
                </a:moveTo>
                <a:lnTo>
                  <a:pt x="2197486" y="594951"/>
                </a:lnTo>
                <a:lnTo>
                  <a:pt x="2209825" y="597941"/>
                </a:lnTo>
                <a:lnTo>
                  <a:pt x="2214316" y="579475"/>
                </a:lnTo>
                <a:close/>
              </a:path>
              <a:path w="2288540" h="626110">
                <a:moveTo>
                  <a:pt x="2190775" y="514883"/>
                </a:moveTo>
                <a:lnTo>
                  <a:pt x="2206514" y="557870"/>
                </a:lnTo>
                <a:lnTo>
                  <a:pt x="2218842" y="560857"/>
                </a:lnTo>
                <a:lnTo>
                  <a:pt x="2209825" y="597941"/>
                </a:lnTo>
                <a:lnTo>
                  <a:pt x="2285670" y="597941"/>
                </a:lnTo>
                <a:lnTo>
                  <a:pt x="2288438" y="597306"/>
                </a:lnTo>
                <a:lnTo>
                  <a:pt x="2190775" y="514883"/>
                </a:lnTo>
                <a:close/>
              </a:path>
              <a:path w="2288540" h="626110">
                <a:moveTo>
                  <a:pt x="112696" y="50434"/>
                </a:moveTo>
                <a:lnTo>
                  <a:pt x="111912" y="69875"/>
                </a:lnTo>
                <a:lnTo>
                  <a:pt x="103728" y="87500"/>
                </a:lnTo>
                <a:lnTo>
                  <a:pt x="2197486" y="594951"/>
                </a:lnTo>
                <a:lnTo>
                  <a:pt x="2214316" y="579475"/>
                </a:lnTo>
                <a:lnTo>
                  <a:pt x="2214359" y="579295"/>
                </a:lnTo>
                <a:lnTo>
                  <a:pt x="2206514" y="557870"/>
                </a:lnTo>
                <a:lnTo>
                  <a:pt x="112696" y="50434"/>
                </a:lnTo>
                <a:close/>
              </a:path>
              <a:path w="2288540" h="626110">
                <a:moveTo>
                  <a:pt x="2206514" y="557870"/>
                </a:moveTo>
                <a:lnTo>
                  <a:pt x="2214359" y="579295"/>
                </a:lnTo>
                <a:lnTo>
                  <a:pt x="2218842" y="560857"/>
                </a:lnTo>
                <a:lnTo>
                  <a:pt x="2206514" y="557870"/>
                </a:lnTo>
                <a:close/>
              </a:path>
              <a:path w="2288540" h="626110">
                <a:moveTo>
                  <a:pt x="47170" y="0"/>
                </a:moveTo>
                <a:lnTo>
                  <a:pt x="26632" y="7598"/>
                </a:lnTo>
                <a:lnTo>
                  <a:pt x="10475" y="22363"/>
                </a:lnTo>
                <a:lnTo>
                  <a:pt x="914" y="42951"/>
                </a:lnTo>
                <a:lnTo>
                  <a:pt x="0" y="65657"/>
                </a:lnTo>
                <a:lnTo>
                  <a:pt x="7598" y="86195"/>
                </a:lnTo>
                <a:lnTo>
                  <a:pt x="22363" y="102352"/>
                </a:lnTo>
                <a:lnTo>
                  <a:pt x="42951" y="111912"/>
                </a:lnTo>
                <a:lnTo>
                  <a:pt x="65657" y="112827"/>
                </a:lnTo>
                <a:lnTo>
                  <a:pt x="86195" y="105229"/>
                </a:lnTo>
                <a:lnTo>
                  <a:pt x="102352" y="90463"/>
                </a:lnTo>
                <a:lnTo>
                  <a:pt x="103728" y="87500"/>
                </a:lnTo>
                <a:lnTo>
                  <a:pt x="51968" y="74955"/>
                </a:lnTo>
                <a:lnTo>
                  <a:pt x="60858" y="37871"/>
                </a:lnTo>
                <a:lnTo>
                  <a:pt x="109387" y="37871"/>
                </a:lnTo>
                <a:lnTo>
                  <a:pt x="105229" y="26632"/>
                </a:lnTo>
                <a:lnTo>
                  <a:pt x="90463" y="10475"/>
                </a:lnTo>
                <a:lnTo>
                  <a:pt x="69875" y="914"/>
                </a:lnTo>
                <a:lnTo>
                  <a:pt x="47170" y="0"/>
                </a:lnTo>
                <a:close/>
              </a:path>
              <a:path w="2288540" h="626110">
                <a:moveTo>
                  <a:pt x="60858" y="37871"/>
                </a:moveTo>
                <a:lnTo>
                  <a:pt x="51968" y="74955"/>
                </a:lnTo>
                <a:lnTo>
                  <a:pt x="103728" y="87500"/>
                </a:lnTo>
                <a:lnTo>
                  <a:pt x="111912" y="69875"/>
                </a:lnTo>
                <a:lnTo>
                  <a:pt x="112696" y="50434"/>
                </a:lnTo>
                <a:lnTo>
                  <a:pt x="60858" y="37871"/>
                </a:lnTo>
                <a:close/>
              </a:path>
              <a:path w="2288540" h="626110">
                <a:moveTo>
                  <a:pt x="109387" y="37871"/>
                </a:moveTo>
                <a:lnTo>
                  <a:pt x="60858" y="37871"/>
                </a:lnTo>
                <a:lnTo>
                  <a:pt x="112696" y="50434"/>
                </a:lnTo>
                <a:lnTo>
                  <a:pt x="112827" y="47170"/>
                </a:lnTo>
                <a:lnTo>
                  <a:pt x="109387" y="378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29854" y="4553203"/>
            <a:ext cx="2286635" cy="625475"/>
          </a:xfrm>
          <a:custGeom>
            <a:avLst/>
            <a:gdLst/>
            <a:ahLst/>
            <a:cxnLst/>
            <a:rect l="l" t="t" r="r" b="b"/>
            <a:pathLst>
              <a:path w="2286634" h="625475">
                <a:moveTo>
                  <a:pt x="65639" y="512310"/>
                </a:moveTo>
                <a:lnTo>
                  <a:pt x="42933" y="513207"/>
                </a:lnTo>
                <a:lnTo>
                  <a:pt x="22399" y="522767"/>
                </a:lnTo>
                <a:lnTo>
                  <a:pt x="7627" y="538924"/>
                </a:lnTo>
                <a:lnTo>
                  <a:pt x="0" y="559462"/>
                </a:lnTo>
                <a:lnTo>
                  <a:pt x="896" y="582168"/>
                </a:lnTo>
                <a:lnTo>
                  <a:pt x="10457" y="602702"/>
                </a:lnTo>
                <a:lnTo>
                  <a:pt x="26614" y="617474"/>
                </a:lnTo>
                <a:lnTo>
                  <a:pt x="47152" y="625101"/>
                </a:lnTo>
                <a:lnTo>
                  <a:pt x="69857" y="624205"/>
                </a:lnTo>
                <a:lnTo>
                  <a:pt x="90392" y="614644"/>
                </a:lnTo>
                <a:lnTo>
                  <a:pt x="105163" y="598487"/>
                </a:lnTo>
                <a:lnTo>
                  <a:pt x="109338" y="587248"/>
                </a:lnTo>
                <a:lnTo>
                  <a:pt x="60840" y="587248"/>
                </a:lnTo>
                <a:lnTo>
                  <a:pt x="51950" y="550164"/>
                </a:lnTo>
                <a:lnTo>
                  <a:pt x="103695" y="537633"/>
                </a:lnTo>
                <a:lnTo>
                  <a:pt x="102334" y="534709"/>
                </a:lnTo>
                <a:lnTo>
                  <a:pt x="86177" y="519938"/>
                </a:lnTo>
                <a:lnTo>
                  <a:pt x="65639" y="512310"/>
                </a:lnTo>
                <a:close/>
              </a:path>
              <a:path w="2286634" h="625475">
                <a:moveTo>
                  <a:pt x="103695" y="537633"/>
                </a:moveTo>
                <a:lnTo>
                  <a:pt x="51950" y="550164"/>
                </a:lnTo>
                <a:lnTo>
                  <a:pt x="60840" y="587248"/>
                </a:lnTo>
                <a:lnTo>
                  <a:pt x="112663" y="574699"/>
                </a:lnTo>
                <a:lnTo>
                  <a:pt x="111894" y="555244"/>
                </a:lnTo>
                <a:lnTo>
                  <a:pt x="103695" y="537633"/>
                </a:lnTo>
                <a:close/>
              </a:path>
              <a:path w="2286634" h="625475">
                <a:moveTo>
                  <a:pt x="112663" y="574699"/>
                </a:moveTo>
                <a:lnTo>
                  <a:pt x="60840" y="587248"/>
                </a:lnTo>
                <a:lnTo>
                  <a:pt x="109338" y="587248"/>
                </a:lnTo>
                <a:lnTo>
                  <a:pt x="112791" y="577949"/>
                </a:lnTo>
                <a:lnTo>
                  <a:pt x="112663" y="574699"/>
                </a:lnTo>
                <a:close/>
              </a:path>
              <a:path w="2286634" h="625475">
                <a:moveTo>
                  <a:pt x="2195658" y="31062"/>
                </a:moveTo>
                <a:lnTo>
                  <a:pt x="103695" y="537633"/>
                </a:lnTo>
                <a:lnTo>
                  <a:pt x="111894" y="555244"/>
                </a:lnTo>
                <a:lnTo>
                  <a:pt x="112663" y="574699"/>
                </a:lnTo>
                <a:lnTo>
                  <a:pt x="2204593" y="68135"/>
                </a:lnTo>
                <a:lnTo>
                  <a:pt x="2212474" y="46608"/>
                </a:lnTo>
                <a:lnTo>
                  <a:pt x="2195658" y="31062"/>
                </a:lnTo>
                <a:close/>
              </a:path>
              <a:path w="2286634" h="625475">
                <a:moveTo>
                  <a:pt x="2283762" y="28067"/>
                </a:moveTo>
                <a:lnTo>
                  <a:pt x="2208029" y="28067"/>
                </a:lnTo>
                <a:lnTo>
                  <a:pt x="2216919" y="65151"/>
                </a:lnTo>
                <a:lnTo>
                  <a:pt x="2204593" y="68135"/>
                </a:lnTo>
                <a:lnTo>
                  <a:pt x="2188852" y="111125"/>
                </a:lnTo>
                <a:lnTo>
                  <a:pt x="2286515" y="28702"/>
                </a:lnTo>
                <a:lnTo>
                  <a:pt x="2283762" y="28067"/>
                </a:lnTo>
                <a:close/>
              </a:path>
              <a:path w="2286634" h="625475">
                <a:moveTo>
                  <a:pt x="2212474" y="46608"/>
                </a:moveTo>
                <a:lnTo>
                  <a:pt x="2204593" y="68135"/>
                </a:lnTo>
                <a:lnTo>
                  <a:pt x="2216919" y="65151"/>
                </a:lnTo>
                <a:lnTo>
                  <a:pt x="2212474" y="46608"/>
                </a:lnTo>
                <a:close/>
              </a:path>
              <a:path w="2286634" h="625475">
                <a:moveTo>
                  <a:pt x="2208029" y="28067"/>
                </a:moveTo>
                <a:lnTo>
                  <a:pt x="2195658" y="31062"/>
                </a:lnTo>
                <a:lnTo>
                  <a:pt x="2212474" y="46608"/>
                </a:lnTo>
                <a:lnTo>
                  <a:pt x="2208029" y="28067"/>
                </a:lnTo>
                <a:close/>
              </a:path>
              <a:path w="2286634" h="625475">
                <a:moveTo>
                  <a:pt x="2162055" y="0"/>
                </a:moveTo>
                <a:lnTo>
                  <a:pt x="2195658" y="31062"/>
                </a:lnTo>
                <a:lnTo>
                  <a:pt x="2208029" y="28067"/>
                </a:lnTo>
                <a:lnTo>
                  <a:pt x="2283762" y="28067"/>
                </a:lnTo>
                <a:lnTo>
                  <a:pt x="21620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29100" y="5064252"/>
            <a:ext cx="2287270" cy="115570"/>
          </a:xfrm>
          <a:custGeom>
            <a:avLst/>
            <a:gdLst/>
            <a:ahLst/>
            <a:cxnLst/>
            <a:rect l="l" t="t" r="r" b="b"/>
            <a:pathLst>
              <a:path w="2287270" h="115570">
                <a:moveTo>
                  <a:pt x="57150" y="889"/>
                </a:moveTo>
                <a:lnTo>
                  <a:pt x="34879" y="5389"/>
                </a:lnTo>
                <a:lnTo>
                  <a:pt x="16716" y="17653"/>
                </a:lnTo>
                <a:lnTo>
                  <a:pt x="4482" y="35821"/>
                </a:lnTo>
                <a:lnTo>
                  <a:pt x="0" y="58039"/>
                </a:lnTo>
                <a:lnTo>
                  <a:pt x="4500" y="80309"/>
                </a:lnTo>
                <a:lnTo>
                  <a:pt x="16763" y="98472"/>
                </a:lnTo>
                <a:lnTo>
                  <a:pt x="34932" y="110706"/>
                </a:lnTo>
                <a:lnTo>
                  <a:pt x="57150" y="115189"/>
                </a:lnTo>
                <a:lnTo>
                  <a:pt x="79420" y="110688"/>
                </a:lnTo>
                <a:lnTo>
                  <a:pt x="97583" y="98425"/>
                </a:lnTo>
                <a:lnTo>
                  <a:pt x="109817" y="80256"/>
                </a:lnTo>
                <a:lnTo>
                  <a:pt x="110456" y="77089"/>
                </a:lnTo>
                <a:lnTo>
                  <a:pt x="57150" y="77089"/>
                </a:lnTo>
                <a:lnTo>
                  <a:pt x="57150" y="38989"/>
                </a:lnTo>
                <a:lnTo>
                  <a:pt x="110445" y="38967"/>
                </a:lnTo>
                <a:lnTo>
                  <a:pt x="109799" y="35768"/>
                </a:lnTo>
                <a:lnTo>
                  <a:pt x="97536" y="17605"/>
                </a:lnTo>
                <a:lnTo>
                  <a:pt x="79367" y="5371"/>
                </a:lnTo>
                <a:lnTo>
                  <a:pt x="57150" y="889"/>
                </a:lnTo>
                <a:close/>
              </a:path>
              <a:path w="2287270" h="115570">
                <a:moveTo>
                  <a:pt x="2249170" y="38100"/>
                </a:moveTo>
                <a:lnTo>
                  <a:pt x="2211070" y="38100"/>
                </a:lnTo>
                <a:lnTo>
                  <a:pt x="2211070" y="76200"/>
                </a:lnTo>
                <a:lnTo>
                  <a:pt x="2198366" y="76205"/>
                </a:lnTo>
                <a:lnTo>
                  <a:pt x="2172970" y="114300"/>
                </a:lnTo>
                <a:lnTo>
                  <a:pt x="2287270" y="57150"/>
                </a:lnTo>
                <a:lnTo>
                  <a:pt x="2249170" y="38100"/>
                </a:lnTo>
                <a:close/>
              </a:path>
              <a:path w="2287270" h="115570">
                <a:moveTo>
                  <a:pt x="110445" y="38967"/>
                </a:moveTo>
                <a:lnTo>
                  <a:pt x="57150" y="38989"/>
                </a:lnTo>
                <a:lnTo>
                  <a:pt x="57150" y="77089"/>
                </a:lnTo>
                <a:lnTo>
                  <a:pt x="110460" y="77066"/>
                </a:lnTo>
                <a:lnTo>
                  <a:pt x="114300" y="58039"/>
                </a:lnTo>
                <a:lnTo>
                  <a:pt x="110445" y="38967"/>
                </a:lnTo>
                <a:close/>
              </a:path>
              <a:path w="2287270" h="115570">
                <a:moveTo>
                  <a:pt x="110460" y="77066"/>
                </a:moveTo>
                <a:lnTo>
                  <a:pt x="57150" y="77089"/>
                </a:lnTo>
                <a:lnTo>
                  <a:pt x="110456" y="77089"/>
                </a:lnTo>
                <a:close/>
              </a:path>
              <a:path w="2287270" h="115570">
                <a:moveTo>
                  <a:pt x="2198373" y="38105"/>
                </a:moveTo>
                <a:lnTo>
                  <a:pt x="110445" y="38967"/>
                </a:lnTo>
                <a:lnTo>
                  <a:pt x="114300" y="58039"/>
                </a:lnTo>
                <a:lnTo>
                  <a:pt x="110460" y="77066"/>
                </a:lnTo>
                <a:lnTo>
                  <a:pt x="2198370" y="76200"/>
                </a:lnTo>
                <a:lnTo>
                  <a:pt x="2211070" y="57150"/>
                </a:lnTo>
                <a:lnTo>
                  <a:pt x="2198373" y="38105"/>
                </a:lnTo>
                <a:close/>
              </a:path>
              <a:path w="2287270" h="115570">
                <a:moveTo>
                  <a:pt x="2211070" y="57150"/>
                </a:moveTo>
                <a:lnTo>
                  <a:pt x="2198366" y="76205"/>
                </a:lnTo>
                <a:lnTo>
                  <a:pt x="2211070" y="76200"/>
                </a:lnTo>
                <a:lnTo>
                  <a:pt x="2211070" y="57150"/>
                </a:lnTo>
                <a:close/>
              </a:path>
              <a:path w="2287270" h="115570">
                <a:moveTo>
                  <a:pt x="2211070" y="38100"/>
                </a:moveTo>
                <a:lnTo>
                  <a:pt x="2198373" y="38105"/>
                </a:lnTo>
                <a:lnTo>
                  <a:pt x="2211070" y="57150"/>
                </a:lnTo>
                <a:lnTo>
                  <a:pt x="2211070" y="38100"/>
                </a:lnTo>
                <a:close/>
              </a:path>
              <a:path w="2287270" h="115570">
                <a:moveTo>
                  <a:pt x="2172970" y="0"/>
                </a:moveTo>
                <a:lnTo>
                  <a:pt x="2198373" y="38105"/>
                </a:lnTo>
                <a:lnTo>
                  <a:pt x="2249170" y="38100"/>
                </a:lnTo>
                <a:lnTo>
                  <a:pt x="217297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28312" y="5064988"/>
            <a:ext cx="2288540" cy="626110"/>
          </a:xfrm>
          <a:custGeom>
            <a:avLst/>
            <a:gdLst/>
            <a:ahLst/>
            <a:cxnLst/>
            <a:rect l="l" t="t" r="r" b="b"/>
            <a:pathLst>
              <a:path w="2288540" h="626110">
                <a:moveTo>
                  <a:pt x="2197533" y="594899"/>
                </a:moveTo>
                <a:lnTo>
                  <a:pt x="2163851" y="625932"/>
                </a:lnTo>
                <a:lnTo>
                  <a:pt x="2286005" y="597878"/>
                </a:lnTo>
                <a:lnTo>
                  <a:pt x="2209825" y="597878"/>
                </a:lnTo>
                <a:lnTo>
                  <a:pt x="2197533" y="594899"/>
                </a:lnTo>
                <a:close/>
              </a:path>
              <a:path w="2288540" h="626110">
                <a:moveTo>
                  <a:pt x="2214317" y="579435"/>
                </a:moveTo>
                <a:lnTo>
                  <a:pt x="2197533" y="594899"/>
                </a:lnTo>
                <a:lnTo>
                  <a:pt x="2209825" y="597878"/>
                </a:lnTo>
                <a:lnTo>
                  <a:pt x="2214317" y="579435"/>
                </a:lnTo>
                <a:close/>
              </a:path>
              <a:path w="2288540" h="626110">
                <a:moveTo>
                  <a:pt x="2190775" y="514883"/>
                </a:moveTo>
                <a:lnTo>
                  <a:pt x="2206525" y="557872"/>
                </a:lnTo>
                <a:lnTo>
                  <a:pt x="2218842" y="560857"/>
                </a:lnTo>
                <a:lnTo>
                  <a:pt x="2209825" y="597878"/>
                </a:lnTo>
                <a:lnTo>
                  <a:pt x="2286005" y="597878"/>
                </a:lnTo>
                <a:lnTo>
                  <a:pt x="2288438" y="597319"/>
                </a:lnTo>
                <a:lnTo>
                  <a:pt x="2190775" y="514883"/>
                </a:lnTo>
                <a:close/>
              </a:path>
              <a:path w="2288540" h="626110">
                <a:moveTo>
                  <a:pt x="112696" y="50434"/>
                </a:moveTo>
                <a:lnTo>
                  <a:pt x="111912" y="69875"/>
                </a:lnTo>
                <a:lnTo>
                  <a:pt x="103728" y="87499"/>
                </a:lnTo>
                <a:lnTo>
                  <a:pt x="2197533" y="594899"/>
                </a:lnTo>
                <a:lnTo>
                  <a:pt x="2214317" y="579435"/>
                </a:lnTo>
                <a:lnTo>
                  <a:pt x="2214360" y="579260"/>
                </a:lnTo>
                <a:lnTo>
                  <a:pt x="2206525" y="557872"/>
                </a:lnTo>
                <a:lnTo>
                  <a:pt x="112696" y="50434"/>
                </a:lnTo>
                <a:close/>
              </a:path>
              <a:path w="2288540" h="626110">
                <a:moveTo>
                  <a:pt x="2206525" y="557872"/>
                </a:moveTo>
                <a:lnTo>
                  <a:pt x="2214360" y="579260"/>
                </a:lnTo>
                <a:lnTo>
                  <a:pt x="2218842" y="560857"/>
                </a:lnTo>
                <a:lnTo>
                  <a:pt x="2206525" y="557872"/>
                </a:lnTo>
                <a:close/>
              </a:path>
              <a:path w="2288540" h="626110">
                <a:moveTo>
                  <a:pt x="47170" y="0"/>
                </a:moveTo>
                <a:lnTo>
                  <a:pt x="26632" y="7598"/>
                </a:lnTo>
                <a:lnTo>
                  <a:pt x="10475" y="22363"/>
                </a:lnTo>
                <a:lnTo>
                  <a:pt x="914" y="42951"/>
                </a:lnTo>
                <a:lnTo>
                  <a:pt x="0" y="65657"/>
                </a:lnTo>
                <a:lnTo>
                  <a:pt x="7598" y="86195"/>
                </a:lnTo>
                <a:lnTo>
                  <a:pt x="22363" y="102352"/>
                </a:lnTo>
                <a:lnTo>
                  <a:pt x="42951" y="111912"/>
                </a:lnTo>
                <a:lnTo>
                  <a:pt x="65657" y="112827"/>
                </a:lnTo>
                <a:lnTo>
                  <a:pt x="86195" y="105229"/>
                </a:lnTo>
                <a:lnTo>
                  <a:pt x="102352" y="90463"/>
                </a:lnTo>
                <a:lnTo>
                  <a:pt x="103728" y="87499"/>
                </a:lnTo>
                <a:lnTo>
                  <a:pt x="51968" y="74955"/>
                </a:lnTo>
                <a:lnTo>
                  <a:pt x="60858" y="37871"/>
                </a:lnTo>
                <a:lnTo>
                  <a:pt x="109387" y="37871"/>
                </a:lnTo>
                <a:lnTo>
                  <a:pt x="105229" y="26632"/>
                </a:lnTo>
                <a:lnTo>
                  <a:pt x="90463" y="10475"/>
                </a:lnTo>
                <a:lnTo>
                  <a:pt x="69875" y="914"/>
                </a:lnTo>
                <a:lnTo>
                  <a:pt x="47170" y="0"/>
                </a:lnTo>
                <a:close/>
              </a:path>
              <a:path w="2288540" h="626110">
                <a:moveTo>
                  <a:pt x="60858" y="37871"/>
                </a:moveTo>
                <a:lnTo>
                  <a:pt x="51968" y="74955"/>
                </a:lnTo>
                <a:lnTo>
                  <a:pt x="103728" y="87499"/>
                </a:lnTo>
                <a:lnTo>
                  <a:pt x="111912" y="69875"/>
                </a:lnTo>
                <a:lnTo>
                  <a:pt x="112696" y="50434"/>
                </a:lnTo>
                <a:lnTo>
                  <a:pt x="60858" y="37871"/>
                </a:lnTo>
                <a:close/>
              </a:path>
              <a:path w="2288540" h="626110">
                <a:moveTo>
                  <a:pt x="109387" y="37871"/>
                </a:moveTo>
                <a:lnTo>
                  <a:pt x="60858" y="37871"/>
                </a:lnTo>
                <a:lnTo>
                  <a:pt x="112696" y="50434"/>
                </a:lnTo>
                <a:lnTo>
                  <a:pt x="112827" y="47170"/>
                </a:lnTo>
                <a:lnTo>
                  <a:pt x="109387" y="378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46705" y="3374593"/>
            <a:ext cx="6242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1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47520" y="4383404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1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27701" y="1619503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87746" y="1979802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27701" y="2614929"/>
            <a:ext cx="984250" cy="1105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67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27701" y="3956811"/>
            <a:ext cx="984250" cy="113220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endParaRPr sz="18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675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27701" y="5424017"/>
            <a:ext cx="624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q</a:t>
            </a:r>
            <a:r>
              <a:rPr sz="1800" spc="-7" baseline="-20833" dirty="0">
                <a:solidFill>
                  <a:srgbClr val="001F5F"/>
                </a:solidFill>
                <a:latin typeface="Arial"/>
                <a:cs typeface="Arial"/>
              </a:rPr>
              <a:t>2 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=</a:t>
            </a:r>
            <a:r>
              <a:rPr sz="1800" spc="-25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40143" y="2471172"/>
            <a:ext cx="859155" cy="88900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335"/>
              </a:spcBef>
              <a:tabLst>
                <a:tab pos="578485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9,	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40"/>
              </a:spcBef>
              <a:tabLst>
                <a:tab pos="570865" algn="l"/>
              </a:tabLst>
            </a:pP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20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,	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40143" y="3609594"/>
            <a:ext cx="85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1800" spc="-15" dirty="0">
                <a:solidFill>
                  <a:srgbClr val="001F5F"/>
                </a:solidFill>
                <a:latin typeface="Arial"/>
                <a:cs typeface="Arial"/>
              </a:rPr>
              <a:t>6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,	</a:t>
            </a: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40143" y="4019422"/>
            <a:ext cx="859155" cy="76263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840"/>
              </a:spcBef>
              <a:tabLst>
                <a:tab pos="591185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6,	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647065" algn="l"/>
              </a:tabLst>
            </a:pP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18,	9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40143" y="5031181"/>
            <a:ext cx="796290" cy="80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635000" algn="l"/>
              </a:tabLst>
            </a:pPr>
            <a:r>
              <a:rPr sz="1800" spc="-10" dirty="0">
                <a:solidFill>
                  <a:srgbClr val="001F5F"/>
                </a:solidFill>
                <a:latin typeface="Arial"/>
                <a:cs typeface="Arial"/>
              </a:rPr>
              <a:t>12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,	6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71755" algn="ctr">
              <a:lnSpc>
                <a:spcPct val="100000"/>
              </a:lnSpc>
              <a:tabLst>
                <a:tab pos="643255" algn="l"/>
              </a:tabLst>
            </a:pP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0,	</a:t>
            </a:r>
            <a:r>
              <a:rPr sz="1800" spc="-5" dirty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665719" y="2314194"/>
            <a:ext cx="151130" cy="395605"/>
          </a:xfrm>
          <a:custGeom>
            <a:avLst/>
            <a:gdLst/>
            <a:ahLst/>
            <a:cxnLst/>
            <a:rect l="l" t="t" r="r" b="b"/>
            <a:pathLst>
              <a:path w="151129" h="395605">
                <a:moveTo>
                  <a:pt x="75437" y="100583"/>
                </a:moveTo>
                <a:lnTo>
                  <a:pt x="50291" y="117348"/>
                </a:lnTo>
                <a:lnTo>
                  <a:pt x="50291" y="395223"/>
                </a:lnTo>
                <a:lnTo>
                  <a:pt x="100583" y="395223"/>
                </a:lnTo>
                <a:lnTo>
                  <a:pt x="100583" y="117348"/>
                </a:lnTo>
                <a:lnTo>
                  <a:pt x="75437" y="100583"/>
                </a:lnTo>
                <a:close/>
              </a:path>
              <a:path w="151129" h="395605">
                <a:moveTo>
                  <a:pt x="75437" y="0"/>
                </a:moveTo>
                <a:lnTo>
                  <a:pt x="0" y="150875"/>
                </a:lnTo>
                <a:lnTo>
                  <a:pt x="50291" y="117348"/>
                </a:lnTo>
                <a:lnTo>
                  <a:pt x="50291" y="100583"/>
                </a:lnTo>
                <a:lnTo>
                  <a:pt x="125729" y="100583"/>
                </a:lnTo>
                <a:lnTo>
                  <a:pt x="75437" y="0"/>
                </a:lnTo>
                <a:close/>
              </a:path>
              <a:path w="151129" h="395605">
                <a:moveTo>
                  <a:pt x="125729" y="100583"/>
                </a:moveTo>
                <a:lnTo>
                  <a:pt x="100583" y="100583"/>
                </a:lnTo>
                <a:lnTo>
                  <a:pt x="100584" y="117348"/>
                </a:lnTo>
                <a:lnTo>
                  <a:pt x="150875" y="150875"/>
                </a:lnTo>
                <a:lnTo>
                  <a:pt x="125729" y="100583"/>
                </a:lnTo>
                <a:close/>
              </a:path>
              <a:path w="151129" h="395605">
                <a:moveTo>
                  <a:pt x="75437" y="100583"/>
                </a:moveTo>
                <a:lnTo>
                  <a:pt x="50291" y="100583"/>
                </a:lnTo>
                <a:lnTo>
                  <a:pt x="50291" y="117348"/>
                </a:lnTo>
                <a:lnTo>
                  <a:pt x="75437" y="100583"/>
                </a:lnTo>
                <a:close/>
              </a:path>
              <a:path w="151129" h="395605">
                <a:moveTo>
                  <a:pt x="100583" y="100583"/>
                </a:moveTo>
                <a:lnTo>
                  <a:pt x="75437" y="100583"/>
                </a:lnTo>
                <a:lnTo>
                  <a:pt x="100584" y="117348"/>
                </a:lnTo>
                <a:lnTo>
                  <a:pt x="100583" y="100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65719" y="3358134"/>
            <a:ext cx="151130" cy="395605"/>
          </a:xfrm>
          <a:custGeom>
            <a:avLst/>
            <a:gdLst/>
            <a:ahLst/>
            <a:cxnLst/>
            <a:rect l="l" t="t" r="r" b="b"/>
            <a:pathLst>
              <a:path w="151129" h="395604">
                <a:moveTo>
                  <a:pt x="0" y="244348"/>
                </a:moveTo>
                <a:lnTo>
                  <a:pt x="75437" y="395223"/>
                </a:lnTo>
                <a:lnTo>
                  <a:pt x="125729" y="294639"/>
                </a:lnTo>
                <a:lnTo>
                  <a:pt x="50291" y="294639"/>
                </a:lnTo>
                <a:lnTo>
                  <a:pt x="50291" y="277875"/>
                </a:lnTo>
                <a:lnTo>
                  <a:pt x="0" y="244348"/>
                </a:lnTo>
                <a:close/>
              </a:path>
              <a:path w="151129" h="395604">
                <a:moveTo>
                  <a:pt x="50291" y="277875"/>
                </a:moveTo>
                <a:lnTo>
                  <a:pt x="50291" y="294639"/>
                </a:lnTo>
                <a:lnTo>
                  <a:pt x="75437" y="294639"/>
                </a:lnTo>
                <a:lnTo>
                  <a:pt x="50291" y="277875"/>
                </a:lnTo>
                <a:close/>
              </a:path>
              <a:path w="151129" h="395604">
                <a:moveTo>
                  <a:pt x="100583" y="0"/>
                </a:moveTo>
                <a:lnTo>
                  <a:pt x="50291" y="0"/>
                </a:lnTo>
                <a:lnTo>
                  <a:pt x="50291" y="277875"/>
                </a:lnTo>
                <a:lnTo>
                  <a:pt x="75437" y="294639"/>
                </a:lnTo>
                <a:lnTo>
                  <a:pt x="100583" y="277875"/>
                </a:lnTo>
                <a:lnTo>
                  <a:pt x="100583" y="0"/>
                </a:lnTo>
                <a:close/>
              </a:path>
              <a:path w="151129" h="395604">
                <a:moveTo>
                  <a:pt x="100583" y="277875"/>
                </a:moveTo>
                <a:lnTo>
                  <a:pt x="75437" y="294639"/>
                </a:lnTo>
                <a:lnTo>
                  <a:pt x="100583" y="294639"/>
                </a:lnTo>
                <a:lnTo>
                  <a:pt x="100583" y="277875"/>
                </a:lnTo>
                <a:close/>
              </a:path>
              <a:path w="151129" h="395604">
                <a:moveTo>
                  <a:pt x="150875" y="244348"/>
                </a:moveTo>
                <a:lnTo>
                  <a:pt x="100583" y="277875"/>
                </a:lnTo>
                <a:lnTo>
                  <a:pt x="100583" y="294639"/>
                </a:lnTo>
                <a:lnTo>
                  <a:pt x="125729" y="294639"/>
                </a:lnTo>
                <a:lnTo>
                  <a:pt x="150875" y="2443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35952" y="3645408"/>
            <a:ext cx="433070" cy="332740"/>
          </a:xfrm>
          <a:custGeom>
            <a:avLst/>
            <a:gdLst/>
            <a:ahLst/>
            <a:cxnLst/>
            <a:rect l="l" t="t" r="r" b="b"/>
            <a:pathLst>
              <a:path w="433070" h="332739">
                <a:moveTo>
                  <a:pt x="0" y="166116"/>
                </a:moveTo>
                <a:lnTo>
                  <a:pt x="5716" y="128042"/>
                </a:lnTo>
                <a:lnTo>
                  <a:pt x="21998" y="93083"/>
                </a:lnTo>
                <a:lnTo>
                  <a:pt x="47546" y="62239"/>
                </a:lnTo>
                <a:lnTo>
                  <a:pt x="81060" y="36509"/>
                </a:lnTo>
                <a:lnTo>
                  <a:pt x="121242" y="16892"/>
                </a:lnTo>
                <a:lnTo>
                  <a:pt x="166791" y="4389"/>
                </a:lnTo>
                <a:lnTo>
                  <a:pt x="216407" y="0"/>
                </a:lnTo>
                <a:lnTo>
                  <a:pt x="266024" y="4389"/>
                </a:lnTo>
                <a:lnTo>
                  <a:pt x="311573" y="16892"/>
                </a:lnTo>
                <a:lnTo>
                  <a:pt x="351755" y="36509"/>
                </a:lnTo>
                <a:lnTo>
                  <a:pt x="385269" y="62239"/>
                </a:lnTo>
                <a:lnTo>
                  <a:pt x="410817" y="93083"/>
                </a:lnTo>
                <a:lnTo>
                  <a:pt x="427099" y="128042"/>
                </a:lnTo>
                <a:lnTo>
                  <a:pt x="432816" y="166116"/>
                </a:lnTo>
                <a:lnTo>
                  <a:pt x="427099" y="204189"/>
                </a:lnTo>
                <a:lnTo>
                  <a:pt x="410817" y="239148"/>
                </a:lnTo>
                <a:lnTo>
                  <a:pt x="385269" y="269992"/>
                </a:lnTo>
                <a:lnTo>
                  <a:pt x="351755" y="295722"/>
                </a:lnTo>
                <a:lnTo>
                  <a:pt x="311573" y="315339"/>
                </a:lnTo>
                <a:lnTo>
                  <a:pt x="266024" y="327842"/>
                </a:lnTo>
                <a:lnTo>
                  <a:pt x="216407" y="332232"/>
                </a:lnTo>
                <a:lnTo>
                  <a:pt x="166791" y="327842"/>
                </a:lnTo>
                <a:lnTo>
                  <a:pt x="121242" y="315339"/>
                </a:lnTo>
                <a:lnTo>
                  <a:pt x="81060" y="295722"/>
                </a:lnTo>
                <a:lnTo>
                  <a:pt x="47546" y="269992"/>
                </a:lnTo>
                <a:lnTo>
                  <a:pt x="21998" y="239148"/>
                </a:lnTo>
                <a:lnTo>
                  <a:pt x="5716" y="204189"/>
                </a:lnTo>
                <a:lnTo>
                  <a:pt x="0" y="16611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65719" y="3826002"/>
            <a:ext cx="151130" cy="395605"/>
          </a:xfrm>
          <a:custGeom>
            <a:avLst/>
            <a:gdLst/>
            <a:ahLst/>
            <a:cxnLst/>
            <a:rect l="l" t="t" r="r" b="b"/>
            <a:pathLst>
              <a:path w="151129" h="395604">
                <a:moveTo>
                  <a:pt x="75437" y="100584"/>
                </a:moveTo>
                <a:lnTo>
                  <a:pt x="50291" y="117348"/>
                </a:lnTo>
                <a:lnTo>
                  <a:pt x="50291" y="395224"/>
                </a:lnTo>
                <a:lnTo>
                  <a:pt x="100583" y="395224"/>
                </a:lnTo>
                <a:lnTo>
                  <a:pt x="100583" y="117348"/>
                </a:lnTo>
                <a:lnTo>
                  <a:pt x="75437" y="100584"/>
                </a:lnTo>
                <a:close/>
              </a:path>
              <a:path w="151129" h="395604">
                <a:moveTo>
                  <a:pt x="75437" y="0"/>
                </a:moveTo>
                <a:lnTo>
                  <a:pt x="0" y="150875"/>
                </a:lnTo>
                <a:lnTo>
                  <a:pt x="50291" y="117348"/>
                </a:lnTo>
                <a:lnTo>
                  <a:pt x="50291" y="100584"/>
                </a:lnTo>
                <a:lnTo>
                  <a:pt x="125729" y="100584"/>
                </a:lnTo>
                <a:lnTo>
                  <a:pt x="75437" y="0"/>
                </a:lnTo>
                <a:close/>
              </a:path>
              <a:path w="151129" h="395604">
                <a:moveTo>
                  <a:pt x="125729" y="100584"/>
                </a:moveTo>
                <a:lnTo>
                  <a:pt x="100583" y="100584"/>
                </a:lnTo>
                <a:lnTo>
                  <a:pt x="100583" y="117348"/>
                </a:lnTo>
                <a:lnTo>
                  <a:pt x="150875" y="150875"/>
                </a:lnTo>
                <a:lnTo>
                  <a:pt x="125729" y="100584"/>
                </a:lnTo>
                <a:close/>
              </a:path>
              <a:path w="151129" h="395604">
                <a:moveTo>
                  <a:pt x="75437" y="100584"/>
                </a:moveTo>
                <a:lnTo>
                  <a:pt x="50291" y="100584"/>
                </a:lnTo>
                <a:lnTo>
                  <a:pt x="50291" y="117348"/>
                </a:lnTo>
                <a:lnTo>
                  <a:pt x="75437" y="100584"/>
                </a:lnTo>
                <a:close/>
              </a:path>
              <a:path w="151129" h="395604">
                <a:moveTo>
                  <a:pt x="100583" y="100584"/>
                </a:moveTo>
                <a:lnTo>
                  <a:pt x="75437" y="100584"/>
                </a:lnTo>
                <a:lnTo>
                  <a:pt x="100583" y="117348"/>
                </a:lnTo>
                <a:lnTo>
                  <a:pt x="100583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94092" y="4748021"/>
            <a:ext cx="151130" cy="842644"/>
          </a:xfrm>
          <a:custGeom>
            <a:avLst/>
            <a:gdLst/>
            <a:ahLst/>
            <a:cxnLst/>
            <a:rect l="l" t="t" r="r" b="b"/>
            <a:pathLst>
              <a:path w="151129" h="842645">
                <a:moveTo>
                  <a:pt x="75437" y="100583"/>
                </a:moveTo>
                <a:lnTo>
                  <a:pt x="50291" y="117348"/>
                </a:lnTo>
                <a:lnTo>
                  <a:pt x="50291" y="842479"/>
                </a:lnTo>
                <a:lnTo>
                  <a:pt x="100583" y="842479"/>
                </a:lnTo>
                <a:lnTo>
                  <a:pt x="100583" y="117348"/>
                </a:lnTo>
                <a:lnTo>
                  <a:pt x="75437" y="100583"/>
                </a:lnTo>
                <a:close/>
              </a:path>
              <a:path w="151129" h="842645">
                <a:moveTo>
                  <a:pt x="75437" y="0"/>
                </a:moveTo>
                <a:lnTo>
                  <a:pt x="0" y="150875"/>
                </a:lnTo>
                <a:lnTo>
                  <a:pt x="50291" y="117348"/>
                </a:lnTo>
                <a:lnTo>
                  <a:pt x="50291" y="100583"/>
                </a:lnTo>
                <a:lnTo>
                  <a:pt x="125729" y="100583"/>
                </a:lnTo>
                <a:lnTo>
                  <a:pt x="75437" y="0"/>
                </a:lnTo>
                <a:close/>
              </a:path>
              <a:path w="151129" h="842645">
                <a:moveTo>
                  <a:pt x="125729" y="100583"/>
                </a:moveTo>
                <a:lnTo>
                  <a:pt x="100583" y="100583"/>
                </a:lnTo>
                <a:lnTo>
                  <a:pt x="100583" y="117348"/>
                </a:lnTo>
                <a:lnTo>
                  <a:pt x="150875" y="150875"/>
                </a:lnTo>
                <a:lnTo>
                  <a:pt x="125729" y="100583"/>
                </a:lnTo>
                <a:close/>
              </a:path>
              <a:path w="151129" h="842645">
                <a:moveTo>
                  <a:pt x="75437" y="100583"/>
                </a:moveTo>
                <a:lnTo>
                  <a:pt x="50291" y="100583"/>
                </a:lnTo>
                <a:lnTo>
                  <a:pt x="50291" y="117348"/>
                </a:lnTo>
                <a:lnTo>
                  <a:pt x="75437" y="100583"/>
                </a:lnTo>
                <a:close/>
              </a:path>
              <a:path w="151129" h="842645">
                <a:moveTo>
                  <a:pt x="100583" y="100583"/>
                </a:moveTo>
                <a:lnTo>
                  <a:pt x="75437" y="100583"/>
                </a:lnTo>
                <a:lnTo>
                  <a:pt x="100583" y="117348"/>
                </a:lnTo>
                <a:lnTo>
                  <a:pt x="100583" y="100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35952" y="4509515"/>
            <a:ext cx="433070" cy="332740"/>
          </a:xfrm>
          <a:custGeom>
            <a:avLst/>
            <a:gdLst/>
            <a:ahLst/>
            <a:cxnLst/>
            <a:rect l="l" t="t" r="r" b="b"/>
            <a:pathLst>
              <a:path w="433070" h="332739">
                <a:moveTo>
                  <a:pt x="0" y="166115"/>
                </a:moveTo>
                <a:lnTo>
                  <a:pt x="5716" y="128042"/>
                </a:lnTo>
                <a:lnTo>
                  <a:pt x="21998" y="93083"/>
                </a:lnTo>
                <a:lnTo>
                  <a:pt x="47546" y="62239"/>
                </a:lnTo>
                <a:lnTo>
                  <a:pt x="81060" y="36509"/>
                </a:lnTo>
                <a:lnTo>
                  <a:pt x="121242" y="16892"/>
                </a:lnTo>
                <a:lnTo>
                  <a:pt x="166791" y="4389"/>
                </a:lnTo>
                <a:lnTo>
                  <a:pt x="216407" y="0"/>
                </a:lnTo>
                <a:lnTo>
                  <a:pt x="266024" y="4389"/>
                </a:lnTo>
                <a:lnTo>
                  <a:pt x="311573" y="16892"/>
                </a:lnTo>
                <a:lnTo>
                  <a:pt x="351755" y="36509"/>
                </a:lnTo>
                <a:lnTo>
                  <a:pt x="385269" y="62239"/>
                </a:lnTo>
                <a:lnTo>
                  <a:pt x="410817" y="93083"/>
                </a:lnTo>
                <a:lnTo>
                  <a:pt x="427099" y="128042"/>
                </a:lnTo>
                <a:lnTo>
                  <a:pt x="432816" y="166115"/>
                </a:lnTo>
                <a:lnTo>
                  <a:pt x="427099" y="204189"/>
                </a:lnTo>
                <a:lnTo>
                  <a:pt x="410817" y="239148"/>
                </a:lnTo>
                <a:lnTo>
                  <a:pt x="385269" y="269992"/>
                </a:lnTo>
                <a:lnTo>
                  <a:pt x="351755" y="295722"/>
                </a:lnTo>
                <a:lnTo>
                  <a:pt x="311573" y="315339"/>
                </a:lnTo>
                <a:lnTo>
                  <a:pt x="266024" y="327842"/>
                </a:lnTo>
                <a:lnTo>
                  <a:pt x="216407" y="332231"/>
                </a:lnTo>
                <a:lnTo>
                  <a:pt x="166791" y="327842"/>
                </a:lnTo>
                <a:lnTo>
                  <a:pt x="121242" y="315339"/>
                </a:lnTo>
                <a:lnTo>
                  <a:pt x="81060" y="295722"/>
                </a:lnTo>
                <a:lnTo>
                  <a:pt x="47546" y="269992"/>
                </a:lnTo>
                <a:lnTo>
                  <a:pt x="21998" y="239148"/>
                </a:lnTo>
                <a:lnTo>
                  <a:pt x="5716" y="204189"/>
                </a:lnTo>
                <a:lnTo>
                  <a:pt x="0" y="1661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32904" y="4754117"/>
            <a:ext cx="151130" cy="395605"/>
          </a:xfrm>
          <a:custGeom>
            <a:avLst/>
            <a:gdLst/>
            <a:ahLst/>
            <a:cxnLst/>
            <a:rect l="l" t="t" r="r" b="b"/>
            <a:pathLst>
              <a:path w="151129" h="395604">
                <a:moveTo>
                  <a:pt x="75438" y="100583"/>
                </a:moveTo>
                <a:lnTo>
                  <a:pt x="50292" y="117347"/>
                </a:lnTo>
                <a:lnTo>
                  <a:pt x="50292" y="395223"/>
                </a:lnTo>
                <a:lnTo>
                  <a:pt x="100584" y="395223"/>
                </a:lnTo>
                <a:lnTo>
                  <a:pt x="100584" y="117347"/>
                </a:lnTo>
                <a:lnTo>
                  <a:pt x="75438" y="100583"/>
                </a:lnTo>
                <a:close/>
              </a:path>
              <a:path w="151129" h="395604">
                <a:moveTo>
                  <a:pt x="75438" y="0"/>
                </a:moveTo>
                <a:lnTo>
                  <a:pt x="0" y="150875"/>
                </a:lnTo>
                <a:lnTo>
                  <a:pt x="50292" y="117347"/>
                </a:lnTo>
                <a:lnTo>
                  <a:pt x="50292" y="100583"/>
                </a:lnTo>
                <a:lnTo>
                  <a:pt x="125729" y="100583"/>
                </a:lnTo>
                <a:lnTo>
                  <a:pt x="75438" y="0"/>
                </a:lnTo>
                <a:close/>
              </a:path>
              <a:path w="151129" h="395604">
                <a:moveTo>
                  <a:pt x="125729" y="100583"/>
                </a:moveTo>
                <a:lnTo>
                  <a:pt x="100584" y="100583"/>
                </a:lnTo>
                <a:lnTo>
                  <a:pt x="100584" y="117347"/>
                </a:lnTo>
                <a:lnTo>
                  <a:pt x="150875" y="150875"/>
                </a:lnTo>
                <a:lnTo>
                  <a:pt x="125729" y="100583"/>
                </a:lnTo>
                <a:close/>
              </a:path>
              <a:path w="151129" h="395604">
                <a:moveTo>
                  <a:pt x="75438" y="100583"/>
                </a:moveTo>
                <a:lnTo>
                  <a:pt x="50292" y="100583"/>
                </a:lnTo>
                <a:lnTo>
                  <a:pt x="50292" y="117347"/>
                </a:lnTo>
                <a:lnTo>
                  <a:pt x="75438" y="100583"/>
                </a:lnTo>
                <a:close/>
              </a:path>
              <a:path w="151129" h="395604">
                <a:moveTo>
                  <a:pt x="100584" y="100583"/>
                </a:moveTo>
                <a:lnTo>
                  <a:pt x="75438" y="100583"/>
                </a:lnTo>
                <a:lnTo>
                  <a:pt x="100584" y="117347"/>
                </a:lnTo>
                <a:lnTo>
                  <a:pt x="100584" y="100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55435" y="1629155"/>
            <a:ext cx="216535" cy="333375"/>
          </a:xfrm>
          <a:custGeom>
            <a:avLst/>
            <a:gdLst/>
            <a:ahLst/>
            <a:cxnLst/>
            <a:rect l="l" t="t" r="r" b="b"/>
            <a:pathLst>
              <a:path w="216535" h="333375">
                <a:moveTo>
                  <a:pt x="0" y="0"/>
                </a:moveTo>
                <a:lnTo>
                  <a:pt x="216026" y="33324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65520" y="1632204"/>
            <a:ext cx="252095" cy="360045"/>
          </a:xfrm>
          <a:custGeom>
            <a:avLst/>
            <a:gdLst/>
            <a:ahLst/>
            <a:cxnLst/>
            <a:rect l="l" t="t" r="r" b="b"/>
            <a:pathLst>
              <a:path w="252095" h="360044">
                <a:moveTo>
                  <a:pt x="0" y="0"/>
                </a:moveTo>
                <a:lnTo>
                  <a:pt x="251967" y="360045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46876" y="3069335"/>
            <a:ext cx="216535" cy="333375"/>
          </a:xfrm>
          <a:custGeom>
            <a:avLst/>
            <a:gdLst/>
            <a:ahLst/>
            <a:cxnLst/>
            <a:rect l="l" t="t" r="r" b="b"/>
            <a:pathLst>
              <a:path w="216535" h="333375">
                <a:moveTo>
                  <a:pt x="0" y="0"/>
                </a:moveTo>
                <a:lnTo>
                  <a:pt x="216026" y="33324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55435" y="3072383"/>
            <a:ext cx="252095" cy="360045"/>
          </a:xfrm>
          <a:custGeom>
            <a:avLst/>
            <a:gdLst/>
            <a:ahLst/>
            <a:cxnLst/>
            <a:rect l="l" t="t" r="r" b="b"/>
            <a:pathLst>
              <a:path w="252095" h="360045">
                <a:moveTo>
                  <a:pt x="0" y="0"/>
                </a:moveTo>
                <a:lnTo>
                  <a:pt x="251967" y="36004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79946" y="4948935"/>
            <a:ext cx="195580" cy="346075"/>
          </a:xfrm>
          <a:custGeom>
            <a:avLst/>
            <a:gdLst/>
            <a:ahLst/>
            <a:cxnLst/>
            <a:rect l="l" t="t" r="r" b="b"/>
            <a:pathLst>
              <a:path w="195579" h="346075">
                <a:moveTo>
                  <a:pt x="195579" y="0"/>
                </a:moveTo>
                <a:lnTo>
                  <a:pt x="0" y="3456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8765" y="4870450"/>
            <a:ext cx="202565" cy="390525"/>
          </a:xfrm>
          <a:custGeom>
            <a:avLst/>
            <a:gdLst/>
            <a:ahLst/>
            <a:cxnLst/>
            <a:rect l="l" t="t" r="r" b="b"/>
            <a:pathLst>
              <a:path w="202564" h="390525">
                <a:moveTo>
                  <a:pt x="202564" y="0"/>
                </a:moveTo>
                <a:lnTo>
                  <a:pt x="0" y="39001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40552" y="5411723"/>
            <a:ext cx="306070" cy="354965"/>
          </a:xfrm>
          <a:custGeom>
            <a:avLst/>
            <a:gdLst/>
            <a:ahLst/>
            <a:cxnLst/>
            <a:rect l="l" t="t" r="r" b="b"/>
            <a:pathLst>
              <a:path w="306070" h="354964">
                <a:moveTo>
                  <a:pt x="0" y="354444"/>
                </a:moveTo>
                <a:lnTo>
                  <a:pt x="3059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19800" y="5431535"/>
            <a:ext cx="288290" cy="354965"/>
          </a:xfrm>
          <a:custGeom>
            <a:avLst/>
            <a:gdLst/>
            <a:ahLst/>
            <a:cxnLst/>
            <a:rect l="l" t="t" r="r" b="b"/>
            <a:pathLst>
              <a:path w="288289" h="354964">
                <a:moveTo>
                  <a:pt x="0" y="354444"/>
                </a:moveTo>
                <a:lnTo>
                  <a:pt x="28803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12179" y="4005071"/>
            <a:ext cx="306070" cy="354965"/>
          </a:xfrm>
          <a:custGeom>
            <a:avLst/>
            <a:gdLst/>
            <a:ahLst/>
            <a:cxnLst/>
            <a:rect l="l" t="t" r="r" b="b"/>
            <a:pathLst>
              <a:path w="306070" h="354964">
                <a:moveTo>
                  <a:pt x="0" y="354456"/>
                </a:moveTo>
                <a:lnTo>
                  <a:pt x="3059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92952" y="4026408"/>
            <a:ext cx="288290" cy="354965"/>
          </a:xfrm>
          <a:custGeom>
            <a:avLst/>
            <a:gdLst/>
            <a:ahLst/>
            <a:cxnLst/>
            <a:rect l="l" t="t" r="r" b="b"/>
            <a:pathLst>
              <a:path w="288289" h="354964">
                <a:moveTo>
                  <a:pt x="0" y="354457"/>
                </a:moveTo>
                <a:lnTo>
                  <a:pt x="28803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40552" y="2564892"/>
            <a:ext cx="306070" cy="354965"/>
          </a:xfrm>
          <a:custGeom>
            <a:avLst/>
            <a:gdLst/>
            <a:ahLst/>
            <a:cxnLst/>
            <a:rect l="l" t="t" r="r" b="b"/>
            <a:pathLst>
              <a:path w="306070" h="354964">
                <a:moveTo>
                  <a:pt x="0" y="354457"/>
                </a:moveTo>
                <a:lnTo>
                  <a:pt x="3059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19800" y="2586227"/>
            <a:ext cx="288290" cy="354965"/>
          </a:xfrm>
          <a:custGeom>
            <a:avLst/>
            <a:gdLst/>
            <a:ahLst/>
            <a:cxnLst/>
            <a:rect l="l" t="t" r="r" b="b"/>
            <a:pathLst>
              <a:path w="288289" h="354964">
                <a:moveTo>
                  <a:pt x="0" y="354457"/>
                </a:moveTo>
                <a:lnTo>
                  <a:pt x="28803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82295" y="868425"/>
            <a:ext cx="4211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p = 14 – </a:t>
            </a:r>
            <a:r>
              <a:rPr sz="2400" spc="-5" dirty="0">
                <a:latin typeface="Verdana"/>
                <a:cs typeface="Verdana"/>
              </a:rPr>
              <a:t>Q; MC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= MC</a:t>
            </a:r>
            <a:r>
              <a:rPr sz="2400" baseline="-20833" dirty="0">
                <a:latin typeface="Verdana"/>
                <a:cs typeface="Verdana"/>
              </a:rPr>
              <a:t>2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2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659880" y="4509515"/>
            <a:ext cx="433070" cy="332740"/>
          </a:xfrm>
          <a:custGeom>
            <a:avLst/>
            <a:gdLst/>
            <a:ahLst/>
            <a:cxnLst/>
            <a:rect l="l" t="t" r="r" b="b"/>
            <a:pathLst>
              <a:path w="433070" h="332739">
                <a:moveTo>
                  <a:pt x="0" y="166115"/>
                </a:moveTo>
                <a:lnTo>
                  <a:pt x="5716" y="128042"/>
                </a:lnTo>
                <a:lnTo>
                  <a:pt x="21998" y="93083"/>
                </a:lnTo>
                <a:lnTo>
                  <a:pt x="47546" y="62239"/>
                </a:lnTo>
                <a:lnTo>
                  <a:pt x="81060" y="36509"/>
                </a:lnTo>
                <a:lnTo>
                  <a:pt x="121242" y="16892"/>
                </a:lnTo>
                <a:lnTo>
                  <a:pt x="166791" y="4389"/>
                </a:lnTo>
                <a:lnTo>
                  <a:pt x="216408" y="0"/>
                </a:lnTo>
                <a:lnTo>
                  <a:pt x="266024" y="4389"/>
                </a:lnTo>
                <a:lnTo>
                  <a:pt x="311573" y="16892"/>
                </a:lnTo>
                <a:lnTo>
                  <a:pt x="351755" y="36509"/>
                </a:lnTo>
                <a:lnTo>
                  <a:pt x="385269" y="62239"/>
                </a:lnTo>
                <a:lnTo>
                  <a:pt x="410817" y="93083"/>
                </a:lnTo>
                <a:lnTo>
                  <a:pt x="427099" y="128042"/>
                </a:lnTo>
                <a:lnTo>
                  <a:pt x="432816" y="166115"/>
                </a:lnTo>
                <a:lnTo>
                  <a:pt x="427099" y="204189"/>
                </a:lnTo>
                <a:lnTo>
                  <a:pt x="410817" y="239148"/>
                </a:lnTo>
                <a:lnTo>
                  <a:pt x="385269" y="269992"/>
                </a:lnTo>
                <a:lnTo>
                  <a:pt x="351755" y="295722"/>
                </a:lnTo>
                <a:lnTo>
                  <a:pt x="311573" y="315339"/>
                </a:lnTo>
                <a:lnTo>
                  <a:pt x="266024" y="327842"/>
                </a:lnTo>
                <a:lnTo>
                  <a:pt x="216408" y="332231"/>
                </a:lnTo>
                <a:lnTo>
                  <a:pt x="166791" y="327842"/>
                </a:lnTo>
                <a:lnTo>
                  <a:pt x="121242" y="315339"/>
                </a:lnTo>
                <a:lnTo>
                  <a:pt x="81060" y="295722"/>
                </a:lnTo>
                <a:lnTo>
                  <a:pt x="47546" y="269992"/>
                </a:lnTo>
                <a:lnTo>
                  <a:pt x="21998" y="239148"/>
                </a:lnTo>
                <a:lnTo>
                  <a:pt x="5716" y="204189"/>
                </a:lnTo>
                <a:lnTo>
                  <a:pt x="0" y="1661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91639" y="4392167"/>
            <a:ext cx="768350" cy="332740"/>
          </a:xfrm>
          <a:custGeom>
            <a:avLst/>
            <a:gdLst/>
            <a:ahLst/>
            <a:cxnLst/>
            <a:rect l="l" t="t" r="r" b="b"/>
            <a:pathLst>
              <a:path w="768350" h="332739">
                <a:moveTo>
                  <a:pt x="0" y="166115"/>
                </a:moveTo>
                <a:lnTo>
                  <a:pt x="19580" y="113629"/>
                </a:lnTo>
                <a:lnTo>
                  <a:pt x="74102" y="68031"/>
                </a:lnTo>
                <a:lnTo>
                  <a:pt x="112490" y="48672"/>
                </a:lnTo>
                <a:lnTo>
                  <a:pt x="157240" y="32064"/>
                </a:lnTo>
                <a:lnTo>
                  <a:pt x="207561" y="18550"/>
                </a:lnTo>
                <a:lnTo>
                  <a:pt x="262664" y="8473"/>
                </a:lnTo>
                <a:lnTo>
                  <a:pt x="321756" y="2175"/>
                </a:lnTo>
                <a:lnTo>
                  <a:pt x="384048" y="0"/>
                </a:lnTo>
                <a:lnTo>
                  <a:pt x="446339" y="2175"/>
                </a:lnTo>
                <a:lnTo>
                  <a:pt x="505431" y="8473"/>
                </a:lnTo>
                <a:lnTo>
                  <a:pt x="560534" y="18550"/>
                </a:lnTo>
                <a:lnTo>
                  <a:pt x="610855" y="32064"/>
                </a:lnTo>
                <a:lnTo>
                  <a:pt x="655605" y="48672"/>
                </a:lnTo>
                <a:lnTo>
                  <a:pt x="693993" y="68031"/>
                </a:lnTo>
                <a:lnTo>
                  <a:pt x="748515" y="113629"/>
                </a:lnTo>
                <a:lnTo>
                  <a:pt x="768096" y="166115"/>
                </a:lnTo>
                <a:lnTo>
                  <a:pt x="763069" y="193048"/>
                </a:lnTo>
                <a:lnTo>
                  <a:pt x="725226" y="242434"/>
                </a:lnTo>
                <a:lnTo>
                  <a:pt x="655605" y="283559"/>
                </a:lnTo>
                <a:lnTo>
                  <a:pt x="610855" y="300167"/>
                </a:lnTo>
                <a:lnTo>
                  <a:pt x="560534" y="313681"/>
                </a:lnTo>
                <a:lnTo>
                  <a:pt x="505431" y="323758"/>
                </a:lnTo>
                <a:lnTo>
                  <a:pt x="446339" y="330056"/>
                </a:lnTo>
                <a:lnTo>
                  <a:pt x="384048" y="332231"/>
                </a:lnTo>
                <a:lnTo>
                  <a:pt x="321756" y="330056"/>
                </a:lnTo>
                <a:lnTo>
                  <a:pt x="262664" y="323758"/>
                </a:lnTo>
                <a:lnTo>
                  <a:pt x="207561" y="313681"/>
                </a:lnTo>
                <a:lnTo>
                  <a:pt x="157240" y="300167"/>
                </a:lnTo>
                <a:lnTo>
                  <a:pt x="112490" y="283559"/>
                </a:lnTo>
                <a:lnTo>
                  <a:pt x="74102" y="264200"/>
                </a:lnTo>
                <a:lnTo>
                  <a:pt x="19580" y="218602"/>
                </a:lnTo>
                <a:lnTo>
                  <a:pt x="0" y="16611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48071" y="4436364"/>
            <a:ext cx="792480" cy="334010"/>
          </a:xfrm>
          <a:custGeom>
            <a:avLst/>
            <a:gdLst/>
            <a:ahLst/>
            <a:cxnLst/>
            <a:rect l="l" t="t" r="r" b="b"/>
            <a:pathLst>
              <a:path w="792479" h="334010">
                <a:moveTo>
                  <a:pt x="0" y="166878"/>
                </a:moveTo>
                <a:lnTo>
                  <a:pt x="20202" y="114117"/>
                </a:lnTo>
                <a:lnTo>
                  <a:pt x="76456" y="68305"/>
                </a:lnTo>
                <a:lnTo>
                  <a:pt x="116062" y="48863"/>
                </a:lnTo>
                <a:lnTo>
                  <a:pt x="162232" y="32186"/>
                </a:lnTo>
                <a:lnTo>
                  <a:pt x="214152" y="18619"/>
                </a:lnTo>
                <a:lnTo>
                  <a:pt x="271003" y="8503"/>
                </a:lnTo>
                <a:lnTo>
                  <a:pt x="331971" y="2183"/>
                </a:lnTo>
                <a:lnTo>
                  <a:pt x="396239" y="0"/>
                </a:lnTo>
                <a:lnTo>
                  <a:pt x="460508" y="2183"/>
                </a:lnTo>
                <a:lnTo>
                  <a:pt x="521476" y="8503"/>
                </a:lnTo>
                <a:lnTo>
                  <a:pt x="578327" y="18619"/>
                </a:lnTo>
                <a:lnTo>
                  <a:pt x="630247" y="32186"/>
                </a:lnTo>
                <a:lnTo>
                  <a:pt x="676417" y="48863"/>
                </a:lnTo>
                <a:lnTo>
                  <a:pt x="716023" y="68305"/>
                </a:lnTo>
                <a:lnTo>
                  <a:pt x="748249" y="90171"/>
                </a:lnTo>
                <a:lnTo>
                  <a:pt x="787293" y="139800"/>
                </a:lnTo>
                <a:lnTo>
                  <a:pt x="792479" y="166878"/>
                </a:lnTo>
                <a:lnTo>
                  <a:pt x="787293" y="193955"/>
                </a:lnTo>
                <a:lnTo>
                  <a:pt x="748249" y="243584"/>
                </a:lnTo>
                <a:lnTo>
                  <a:pt x="716023" y="265450"/>
                </a:lnTo>
                <a:lnTo>
                  <a:pt x="676417" y="284892"/>
                </a:lnTo>
                <a:lnTo>
                  <a:pt x="630247" y="301569"/>
                </a:lnTo>
                <a:lnTo>
                  <a:pt x="578327" y="315136"/>
                </a:lnTo>
                <a:lnTo>
                  <a:pt x="521476" y="325252"/>
                </a:lnTo>
                <a:lnTo>
                  <a:pt x="460508" y="331572"/>
                </a:lnTo>
                <a:lnTo>
                  <a:pt x="396239" y="333756"/>
                </a:lnTo>
                <a:lnTo>
                  <a:pt x="331971" y="331572"/>
                </a:lnTo>
                <a:lnTo>
                  <a:pt x="271003" y="325252"/>
                </a:lnTo>
                <a:lnTo>
                  <a:pt x="214152" y="315136"/>
                </a:lnTo>
                <a:lnTo>
                  <a:pt x="162232" y="301569"/>
                </a:lnTo>
                <a:lnTo>
                  <a:pt x="116062" y="284892"/>
                </a:lnTo>
                <a:lnTo>
                  <a:pt x="76456" y="265450"/>
                </a:lnTo>
                <a:lnTo>
                  <a:pt x="44230" y="243584"/>
                </a:lnTo>
                <a:lnTo>
                  <a:pt x="5186" y="193955"/>
                </a:lnTo>
                <a:lnTo>
                  <a:pt x="0" y="16687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9800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081" y="460997"/>
            <a:ext cx="845915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hu-HU" sz="3200" dirty="0" err="1" smtClean="0"/>
              <a:t>Stackelberg-modell</a:t>
            </a:r>
            <a:r>
              <a:rPr lang="hu-HU" sz="3200" dirty="0" smtClean="0"/>
              <a:t>: A vezető vállalat</a:t>
            </a:r>
            <a:r>
              <a:rPr lang="hu-HU" sz="3200" spc="-409" dirty="0" smtClean="0"/>
              <a:t> </a:t>
            </a:r>
            <a:r>
              <a:rPr lang="hu-HU" sz="3200" dirty="0" smtClean="0"/>
              <a:t>döntése</a:t>
            </a:r>
            <a:endParaRPr lang="hu-HU"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416963" y="1911382"/>
            <a:ext cx="366712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424339" algn="l"/>
                <a:tab pos="1715929" algn="l"/>
                <a:tab pos="2412206" algn="l"/>
                <a:tab pos="2752725" algn="l"/>
              </a:tabLst>
            </a:pPr>
            <a:r>
              <a:rPr sz="2100" spc="4" dirty="0">
                <a:solidFill>
                  <a:srgbClr val="006FC0"/>
                </a:solidFill>
                <a:latin typeface="Arial"/>
                <a:cs typeface="Arial"/>
              </a:rPr>
              <a:t>q</a:t>
            </a:r>
            <a:r>
              <a:rPr sz="2081" spc="5" baseline="-21021" dirty="0">
                <a:solidFill>
                  <a:srgbClr val="006FC0"/>
                </a:solidFill>
                <a:latin typeface="Arial"/>
                <a:cs typeface="Arial"/>
              </a:rPr>
              <a:t>V	</a:t>
            </a:r>
            <a:r>
              <a:rPr sz="2100" dirty="0">
                <a:latin typeface="Arial"/>
                <a:cs typeface="Arial"/>
              </a:rPr>
              <a:t>outputját,	</a:t>
            </a:r>
            <a:r>
              <a:rPr sz="2100" spc="-4" dirty="0">
                <a:latin typeface="Arial"/>
                <a:cs typeface="Arial"/>
              </a:rPr>
              <a:t>amit	a	</a:t>
            </a:r>
            <a:r>
              <a:rPr sz="2100" b="1" u="heavy" spc="-4" dirty="0">
                <a:latin typeface="Arial"/>
                <a:cs typeface="Arial"/>
              </a:rPr>
              <a:t>K</a:t>
            </a:r>
            <a:r>
              <a:rPr sz="2100" b="1" spc="-4" dirty="0">
                <a:latin typeface="Arial"/>
                <a:cs typeface="Arial"/>
              </a:rPr>
              <a:t>övető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55" y="1975390"/>
            <a:ext cx="5184457" cy="517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80000"/>
              </a:lnSpc>
              <a:tabLst>
                <a:tab pos="1046321" algn="l"/>
                <a:tab pos="1595914" algn="l"/>
                <a:tab pos="2724150" algn="l"/>
                <a:tab pos="4610576" algn="l"/>
              </a:tabLst>
            </a:pPr>
            <a:r>
              <a:rPr sz="2100" b="1" u="heavy" spc="-127" dirty="0">
                <a:latin typeface="Arial"/>
                <a:cs typeface="Arial"/>
              </a:rPr>
              <a:t>V</a:t>
            </a:r>
            <a:r>
              <a:rPr sz="2100" b="1" dirty="0">
                <a:latin typeface="Arial"/>
                <a:cs typeface="Arial"/>
              </a:rPr>
              <a:t>ezet</a:t>
            </a:r>
            <a:r>
              <a:rPr sz="2100" b="1" spc="-4" dirty="0">
                <a:latin typeface="Arial"/>
                <a:cs typeface="Arial"/>
              </a:rPr>
              <a:t>ő</a:t>
            </a:r>
            <a:r>
              <a:rPr sz="2100" b="1" dirty="0">
                <a:latin typeface="Arial"/>
                <a:cs typeface="Arial"/>
              </a:rPr>
              <a:t>	</a:t>
            </a:r>
            <a:r>
              <a:rPr sz="2100" dirty="0">
                <a:latin typeface="Arial"/>
                <a:cs typeface="Arial"/>
              </a:rPr>
              <a:t>l</a:t>
            </a:r>
            <a:r>
              <a:rPr sz="2100" spc="-4" dirty="0">
                <a:latin typeface="Arial"/>
                <a:cs typeface="Arial"/>
              </a:rPr>
              <a:t>ép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l</a:t>
            </a:r>
            <a:r>
              <a:rPr sz="2100" spc="-4" dirty="0">
                <a:latin typeface="Arial"/>
                <a:cs typeface="Arial"/>
              </a:rPr>
              <a:t>ő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-4" dirty="0">
                <a:latin typeface="Arial"/>
                <a:cs typeface="Arial"/>
              </a:rPr>
              <a:t>z</a:t>
            </a:r>
            <a:r>
              <a:rPr sz="2100" dirty="0">
                <a:latin typeface="Arial"/>
                <a:cs typeface="Arial"/>
              </a:rPr>
              <a:t>ö</a:t>
            </a:r>
            <a:r>
              <a:rPr sz="2100" spc="4" dirty="0">
                <a:latin typeface="Arial"/>
                <a:cs typeface="Arial"/>
              </a:rPr>
              <a:t>r</a:t>
            </a:r>
            <a:r>
              <a:rPr sz="2100" spc="-4" dirty="0">
                <a:latin typeface="Arial"/>
                <a:cs typeface="Arial"/>
              </a:rPr>
              <a:t>: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me</a:t>
            </a:r>
            <a:r>
              <a:rPr sz="2100" spc="4" dirty="0">
                <a:latin typeface="Arial"/>
                <a:cs typeface="Arial"/>
              </a:rPr>
              <a:t>g</a:t>
            </a:r>
            <a:r>
              <a:rPr sz="2100" spc="-4" dirty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4" dirty="0">
                <a:latin typeface="Arial"/>
                <a:cs typeface="Arial"/>
              </a:rPr>
              <a:t>tá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4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z</a:t>
            </a:r>
            <a:r>
              <a:rPr sz="2100" spc="-4" dirty="0">
                <a:latin typeface="Arial"/>
                <a:cs typeface="Arial"/>
              </a:rPr>
              <a:t>za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4" dirty="0">
                <a:latin typeface="Arial"/>
                <a:cs typeface="Arial"/>
              </a:rPr>
              <a:t>j</a:t>
            </a:r>
            <a:r>
              <a:rPr sz="2100" dirty="0">
                <a:latin typeface="Arial"/>
                <a:cs typeface="Arial"/>
              </a:rPr>
              <a:t>á</a:t>
            </a:r>
            <a:r>
              <a:rPr sz="2100" spc="-4" dirty="0">
                <a:latin typeface="Arial"/>
                <a:cs typeface="Arial"/>
              </a:rPr>
              <a:t>t  figyelembe</a:t>
            </a:r>
            <a:r>
              <a:rPr sz="2100" spc="-11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vesz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54" y="2518315"/>
            <a:ext cx="9025890" cy="1915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71450">
              <a:lnSpc>
                <a:spcPts val="2269"/>
              </a:lnSpc>
              <a:buFont typeface="Arial"/>
              <a:buChar char="•"/>
              <a:tabLst>
                <a:tab pos="180975" algn="l"/>
              </a:tabLst>
            </a:pPr>
            <a:r>
              <a:rPr sz="2100" b="1" u="heavy" spc="-23" dirty="0">
                <a:latin typeface="Arial"/>
                <a:cs typeface="Arial"/>
              </a:rPr>
              <a:t>V</a:t>
            </a:r>
            <a:r>
              <a:rPr sz="2100" b="1" spc="-23" dirty="0">
                <a:latin typeface="Arial"/>
                <a:cs typeface="Arial"/>
              </a:rPr>
              <a:t>ezető </a:t>
            </a:r>
            <a:r>
              <a:rPr sz="2100" dirty="0">
                <a:latin typeface="Arial"/>
                <a:cs typeface="Arial"/>
              </a:rPr>
              <a:t>kiszámítja </a:t>
            </a:r>
            <a:r>
              <a:rPr sz="2100" spc="-4" dirty="0">
                <a:latin typeface="Arial"/>
                <a:cs typeface="Arial"/>
              </a:rPr>
              <a:t>a </a:t>
            </a:r>
            <a:r>
              <a:rPr sz="2100" b="1" u="heavy" dirty="0">
                <a:latin typeface="Arial"/>
                <a:cs typeface="Arial"/>
              </a:rPr>
              <a:t>K</a:t>
            </a:r>
            <a:r>
              <a:rPr sz="2100" b="1" dirty="0">
                <a:latin typeface="Arial"/>
                <a:cs typeface="Arial"/>
              </a:rPr>
              <a:t>övető </a:t>
            </a:r>
            <a:r>
              <a:rPr sz="2100" dirty="0">
                <a:latin typeface="Arial"/>
                <a:cs typeface="Arial"/>
              </a:rPr>
              <a:t>lehetséges </a:t>
            </a:r>
            <a:r>
              <a:rPr sz="2100" spc="-4" dirty="0">
                <a:latin typeface="Arial"/>
                <a:cs typeface="Arial"/>
              </a:rPr>
              <a:t>outputjait (a követő</a:t>
            </a:r>
            <a:r>
              <a:rPr sz="2100" spc="443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legjobbválasz-</a:t>
            </a:r>
            <a:endParaRPr sz="2100">
              <a:latin typeface="Arial"/>
              <a:cs typeface="Arial"/>
            </a:endParaRPr>
          </a:p>
          <a:p>
            <a:pPr marL="180975">
              <a:lnSpc>
                <a:spcPts val="2269"/>
              </a:lnSpc>
            </a:pPr>
            <a:r>
              <a:rPr sz="2100" dirty="0">
                <a:latin typeface="Arial"/>
                <a:cs typeface="Arial"/>
              </a:rPr>
              <a:t>függvényéből): 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081" baseline="-21021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: q</a:t>
            </a:r>
            <a:r>
              <a:rPr sz="2081" baseline="-21021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sz="2100" dirty="0">
                <a:solidFill>
                  <a:srgbClr val="006FC0"/>
                </a:solidFill>
                <a:latin typeface="Arial"/>
                <a:cs typeface="Arial"/>
              </a:rPr>
              <a:t>q</a:t>
            </a:r>
            <a:r>
              <a:rPr sz="2081" baseline="-21021" dirty="0">
                <a:solidFill>
                  <a:srgbClr val="006FC0"/>
                </a:solidFill>
                <a:latin typeface="Arial"/>
                <a:cs typeface="Arial"/>
              </a:rPr>
              <a:t>V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) [lásd:</a:t>
            </a:r>
            <a:r>
              <a:rPr sz="21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Cournot]</a:t>
            </a:r>
            <a:endParaRPr sz="2100">
              <a:latin typeface="Arial"/>
              <a:cs typeface="Arial"/>
            </a:endParaRPr>
          </a:p>
          <a:p>
            <a:pPr marL="180975" indent="-171450">
              <a:lnSpc>
                <a:spcPts val="2269"/>
              </a:lnSpc>
              <a:spcBef>
                <a:spcPts val="251"/>
              </a:spcBef>
              <a:buFont typeface="Arial"/>
              <a:buChar char="•"/>
              <a:tabLst>
                <a:tab pos="180975" algn="l"/>
                <a:tab pos="1279208" algn="l"/>
                <a:tab pos="2497931" algn="l"/>
                <a:tab pos="3596640" algn="l"/>
                <a:tab pos="3937159" algn="l"/>
                <a:tab pos="4679156" algn="l"/>
                <a:tab pos="5866924" algn="l"/>
                <a:tab pos="7100411" algn="l"/>
                <a:tab pos="8451533" algn="l"/>
              </a:tabLst>
            </a:pPr>
            <a:r>
              <a:rPr sz="2100" b="1" u="heavy" spc="-8" dirty="0">
                <a:latin typeface="Arial"/>
                <a:cs typeface="Arial"/>
              </a:rPr>
              <a:t>K</a:t>
            </a:r>
            <a:r>
              <a:rPr sz="2100" b="1" spc="-4" dirty="0">
                <a:latin typeface="Arial"/>
                <a:cs typeface="Arial"/>
              </a:rPr>
              <a:t>ö</a:t>
            </a:r>
            <a:r>
              <a:rPr sz="2100" b="1" dirty="0">
                <a:latin typeface="Arial"/>
                <a:cs typeface="Arial"/>
              </a:rPr>
              <a:t>v</a:t>
            </a:r>
            <a:r>
              <a:rPr sz="2100" b="1" spc="-4" dirty="0">
                <a:latin typeface="Arial"/>
                <a:cs typeface="Arial"/>
              </a:rPr>
              <a:t>e</a:t>
            </a:r>
            <a:r>
              <a:rPr sz="2100" b="1" spc="4" dirty="0">
                <a:latin typeface="Arial"/>
                <a:cs typeface="Arial"/>
              </a:rPr>
              <a:t>t</a:t>
            </a:r>
            <a:r>
              <a:rPr sz="2100" b="1" spc="-4" dirty="0">
                <a:latin typeface="Arial"/>
                <a:cs typeface="Arial"/>
              </a:rPr>
              <a:t>ő</a:t>
            </a:r>
            <a:r>
              <a:rPr sz="2100" b="1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u</a:t>
            </a:r>
            <a:r>
              <a:rPr sz="2100" spc="-4" dirty="0">
                <a:latin typeface="Arial"/>
                <a:cs typeface="Arial"/>
              </a:rPr>
              <a:t>tp</a:t>
            </a:r>
            <a:r>
              <a:rPr sz="2100" dirty="0">
                <a:latin typeface="Arial"/>
                <a:cs typeface="Arial"/>
              </a:rPr>
              <a:t>u</a:t>
            </a:r>
            <a:r>
              <a:rPr sz="2100" spc="-4" dirty="0">
                <a:latin typeface="Arial"/>
                <a:cs typeface="Arial"/>
              </a:rPr>
              <a:t>tj</a:t>
            </a:r>
            <a:r>
              <a:rPr sz="2100" dirty="0">
                <a:latin typeface="Arial"/>
                <a:cs typeface="Arial"/>
              </a:rPr>
              <a:t>á</a:t>
            </a:r>
            <a:r>
              <a:rPr sz="2100" spc="-4" dirty="0">
                <a:latin typeface="Arial"/>
                <a:cs typeface="Arial"/>
              </a:rPr>
              <a:t>t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k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" dirty="0">
                <a:latin typeface="Arial"/>
                <a:cs typeface="Arial"/>
              </a:rPr>
              <a:t>v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4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p</a:t>
            </a:r>
            <a:r>
              <a:rPr sz="2100" dirty="0">
                <a:latin typeface="Arial"/>
                <a:cs typeface="Arial"/>
              </a:rPr>
              <a:t>i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c</a:t>
            </a:r>
            <a:r>
              <a:rPr sz="2100" spc="-4" dirty="0">
                <a:latin typeface="Arial"/>
                <a:cs typeface="Arial"/>
              </a:rPr>
              <a:t>i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k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4" dirty="0">
                <a:latin typeface="Arial"/>
                <a:cs typeface="Arial"/>
              </a:rPr>
              <a:t>r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4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l</a:t>
            </a:r>
            <a:r>
              <a:rPr sz="2100" spc="-4" dirty="0">
                <a:latin typeface="Arial"/>
                <a:cs typeface="Arial"/>
              </a:rPr>
              <a:t>eti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g</a:t>
            </a:r>
            <a:r>
              <a:rPr sz="2100" dirty="0">
                <a:latin typeface="Arial"/>
                <a:cs typeface="Arial"/>
              </a:rPr>
              <a:t>ö</a:t>
            </a:r>
            <a:r>
              <a:rPr sz="2100" spc="-4" dirty="0">
                <a:latin typeface="Arial"/>
                <a:cs typeface="Arial"/>
              </a:rPr>
              <a:t>r</a:t>
            </a:r>
            <a:r>
              <a:rPr sz="2100" dirty="0">
                <a:latin typeface="Arial"/>
                <a:cs typeface="Arial"/>
              </a:rPr>
              <a:t>b</a:t>
            </a:r>
            <a:r>
              <a:rPr sz="2100" spc="-4" dirty="0">
                <a:latin typeface="Arial"/>
                <a:cs typeface="Arial"/>
              </a:rPr>
              <a:t>é</a:t>
            </a:r>
            <a:r>
              <a:rPr sz="2100" spc="4" dirty="0">
                <a:latin typeface="Arial"/>
                <a:cs typeface="Arial"/>
              </a:rPr>
              <a:t>b</a:t>
            </a:r>
            <a:r>
              <a:rPr sz="2100" spc="-4" dirty="0">
                <a:latin typeface="Arial"/>
                <a:cs typeface="Arial"/>
              </a:rPr>
              <a:t>ől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m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4" dirty="0">
                <a:latin typeface="Arial"/>
                <a:cs typeface="Arial"/>
              </a:rPr>
              <a:t>g</a:t>
            </a:r>
            <a:r>
              <a:rPr sz="2100" dirty="0">
                <a:latin typeface="Arial"/>
                <a:cs typeface="Arial"/>
              </a:rPr>
              <a:t>k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p</a:t>
            </a:r>
            <a:r>
              <a:rPr sz="2100" spc="-4" dirty="0">
                <a:latin typeface="Arial"/>
                <a:cs typeface="Arial"/>
              </a:rPr>
              <a:t>ja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aj</a:t>
            </a:r>
            <a:r>
              <a:rPr sz="2100" spc="-4" dirty="0">
                <a:latin typeface="Arial"/>
                <a:cs typeface="Arial"/>
              </a:rPr>
              <a:t>át</a:t>
            </a:r>
            <a:endParaRPr sz="2100">
              <a:latin typeface="Arial"/>
              <a:cs typeface="Arial"/>
            </a:endParaRPr>
          </a:p>
          <a:p>
            <a:pPr marL="180975">
              <a:lnSpc>
                <a:spcPts val="2269"/>
              </a:lnSpc>
            </a:pPr>
            <a:r>
              <a:rPr sz="2100" dirty="0">
                <a:latin typeface="Arial"/>
                <a:cs typeface="Arial"/>
              </a:rPr>
              <a:t>(reziduális) keresleti</a:t>
            </a:r>
            <a:r>
              <a:rPr sz="2100" spc="-26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görbéjét.</a:t>
            </a:r>
            <a:endParaRPr sz="2100">
              <a:latin typeface="Arial"/>
              <a:cs typeface="Arial"/>
            </a:endParaRPr>
          </a:p>
          <a:p>
            <a:pPr marL="180975" indent="-171450">
              <a:spcBef>
                <a:spcPts val="244"/>
              </a:spcBef>
              <a:buFont typeface="Arial"/>
              <a:buChar char="•"/>
              <a:tabLst>
                <a:tab pos="180975" algn="l"/>
              </a:tabLst>
            </a:pPr>
            <a:r>
              <a:rPr sz="2100" b="1" u="heavy" spc="-23" dirty="0">
                <a:latin typeface="Arial"/>
                <a:cs typeface="Arial"/>
              </a:rPr>
              <a:t>V</a:t>
            </a:r>
            <a:r>
              <a:rPr sz="2100" b="1" spc="-23" dirty="0">
                <a:latin typeface="Arial"/>
                <a:cs typeface="Arial"/>
              </a:rPr>
              <a:t>ezető </a:t>
            </a:r>
            <a:r>
              <a:rPr sz="2100" dirty="0">
                <a:latin typeface="Arial"/>
                <a:cs typeface="Arial"/>
              </a:rPr>
              <a:t>reziduális </a:t>
            </a:r>
            <a:r>
              <a:rPr sz="2100" spc="-4" dirty="0">
                <a:latin typeface="Arial"/>
                <a:cs typeface="Arial"/>
              </a:rPr>
              <a:t>keresleti görbéje alapján meghatározható</a:t>
            </a:r>
            <a:r>
              <a:rPr sz="2100" spc="210" dirty="0">
                <a:latin typeface="Arial"/>
                <a:cs typeface="Arial"/>
              </a:rPr>
              <a:t> </a:t>
            </a:r>
            <a:r>
              <a:rPr sz="2100" spc="-15" dirty="0">
                <a:latin typeface="Arial"/>
                <a:cs typeface="Arial"/>
              </a:rPr>
              <a:t>MR</a:t>
            </a:r>
            <a:r>
              <a:rPr sz="2081" spc="-23" baseline="-21021" dirty="0">
                <a:latin typeface="Arial"/>
                <a:cs typeface="Arial"/>
              </a:rPr>
              <a:t>V</a:t>
            </a:r>
            <a:endParaRPr sz="2081" baseline="-21021">
              <a:latin typeface="Arial"/>
              <a:cs typeface="Arial"/>
            </a:endParaRPr>
          </a:p>
          <a:p>
            <a:pPr marL="180975" indent="-171450">
              <a:spcBef>
                <a:spcPts val="240"/>
              </a:spcBef>
              <a:buFont typeface="Arial"/>
              <a:buChar char="•"/>
              <a:tabLst>
                <a:tab pos="180975" algn="l"/>
              </a:tabLst>
            </a:pPr>
            <a:r>
              <a:rPr sz="2100" b="1" u="heavy" spc="-23" dirty="0">
                <a:latin typeface="Arial"/>
                <a:cs typeface="Arial"/>
              </a:rPr>
              <a:t>V</a:t>
            </a:r>
            <a:r>
              <a:rPr sz="2100" b="1" spc="-23" dirty="0">
                <a:latin typeface="Arial"/>
                <a:cs typeface="Arial"/>
              </a:rPr>
              <a:t>ezető </a:t>
            </a:r>
            <a:r>
              <a:rPr sz="2100" spc="-8" dirty="0">
                <a:latin typeface="Arial"/>
                <a:cs typeface="Arial"/>
              </a:rPr>
              <a:t>MR</a:t>
            </a:r>
            <a:r>
              <a:rPr sz="2081" spc="-11" baseline="-21021" dirty="0">
                <a:latin typeface="Arial"/>
                <a:cs typeface="Arial"/>
              </a:rPr>
              <a:t>V</a:t>
            </a:r>
            <a:r>
              <a:rPr sz="2100" spc="-8" dirty="0">
                <a:latin typeface="Arial"/>
                <a:cs typeface="Arial"/>
              </a:rPr>
              <a:t>=MC</a:t>
            </a:r>
            <a:r>
              <a:rPr sz="2081" spc="-11" baseline="-21021" dirty="0">
                <a:latin typeface="Arial"/>
                <a:cs typeface="Arial"/>
              </a:rPr>
              <a:t>V  </a:t>
            </a:r>
            <a:r>
              <a:rPr sz="2100" dirty="0">
                <a:latin typeface="Arial"/>
                <a:cs typeface="Arial"/>
              </a:rPr>
              <a:t>alapján </a:t>
            </a:r>
            <a:r>
              <a:rPr sz="2100" spc="-4" dirty="0">
                <a:latin typeface="Arial"/>
                <a:cs typeface="Arial"/>
              </a:rPr>
              <a:t>meghatározza </a:t>
            </a:r>
            <a:r>
              <a:rPr sz="2100" dirty="0">
                <a:latin typeface="Arial"/>
                <a:cs typeface="Arial"/>
              </a:rPr>
              <a:t>az </a:t>
            </a:r>
            <a:r>
              <a:rPr sz="2100" spc="-4" dirty="0">
                <a:latin typeface="Arial"/>
                <a:cs typeface="Arial"/>
              </a:rPr>
              <a:t>optimális</a:t>
            </a:r>
            <a:r>
              <a:rPr sz="2100" spc="-38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outputot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55" y="4436745"/>
            <a:ext cx="8383429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173956" algn="l"/>
                <a:tab pos="2235994" algn="l"/>
                <a:tab pos="3268504" algn="l"/>
                <a:tab pos="4551998" algn="l"/>
                <a:tab pos="4960144" algn="l"/>
                <a:tab pos="6064568" algn="l"/>
                <a:tab pos="7275195" algn="l"/>
              </a:tabLst>
            </a:pPr>
            <a:r>
              <a:rPr sz="2100" b="1" u="heavy" spc="-8" dirty="0">
                <a:latin typeface="Arial"/>
                <a:cs typeface="Arial"/>
              </a:rPr>
              <a:t>K</a:t>
            </a:r>
            <a:r>
              <a:rPr sz="2100" b="1" spc="-4" dirty="0">
                <a:latin typeface="Arial"/>
                <a:cs typeface="Arial"/>
              </a:rPr>
              <a:t>ö</a:t>
            </a:r>
            <a:r>
              <a:rPr sz="2100" b="1" dirty="0">
                <a:latin typeface="Arial"/>
                <a:cs typeface="Arial"/>
              </a:rPr>
              <a:t>v</a:t>
            </a:r>
            <a:r>
              <a:rPr sz="2100" b="1" spc="-4" dirty="0">
                <a:latin typeface="Arial"/>
                <a:cs typeface="Arial"/>
              </a:rPr>
              <a:t>e</a:t>
            </a:r>
            <a:r>
              <a:rPr sz="2100" b="1" spc="4" dirty="0">
                <a:latin typeface="Arial"/>
                <a:cs typeface="Arial"/>
              </a:rPr>
              <a:t>t</a:t>
            </a:r>
            <a:r>
              <a:rPr sz="2100" b="1" spc="-4" dirty="0">
                <a:latin typeface="Arial"/>
                <a:cs typeface="Arial"/>
              </a:rPr>
              <a:t>ő</a:t>
            </a:r>
            <a:r>
              <a:rPr sz="2100" b="1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z</a:t>
            </a:r>
            <a:r>
              <a:rPr sz="2100" spc="-4" dirty="0">
                <a:latin typeface="Arial"/>
                <a:cs typeface="Arial"/>
              </a:rPr>
              <a:t>ut</a:t>
            </a:r>
            <a:r>
              <a:rPr sz="2100" dirty="0">
                <a:latin typeface="Arial"/>
                <a:cs typeface="Arial"/>
              </a:rPr>
              <a:t>á</a:t>
            </a:r>
            <a:r>
              <a:rPr sz="2100" spc="-4" dirty="0">
                <a:latin typeface="Arial"/>
                <a:cs typeface="Arial"/>
              </a:rPr>
              <a:t>n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„d</a:t>
            </a:r>
            <a:r>
              <a:rPr sz="2100" dirty="0">
                <a:latin typeface="Arial"/>
                <a:cs typeface="Arial"/>
              </a:rPr>
              <a:t>ö</a:t>
            </a:r>
            <a:r>
              <a:rPr sz="2100" spc="-4" dirty="0">
                <a:latin typeface="Arial"/>
                <a:cs typeface="Arial"/>
              </a:rPr>
              <a:t>nt</a:t>
            </a:r>
            <a:r>
              <a:rPr sz="2100" spc="4" dirty="0">
                <a:latin typeface="Arial"/>
                <a:cs typeface="Arial"/>
              </a:rPr>
              <a:t>”</a:t>
            </a:r>
            <a:r>
              <a:rPr sz="2100" dirty="0">
                <a:latin typeface="Arial"/>
                <a:cs typeface="Arial"/>
              </a:rPr>
              <a:t>:	</a:t>
            </a:r>
            <a:r>
              <a:rPr sz="2100" spc="-4" dirty="0">
                <a:latin typeface="Arial"/>
                <a:cs typeface="Arial"/>
              </a:rPr>
              <a:t>számára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b="1" u="heavy" spc="-127" dirty="0">
                <a:latin typeface="Arial"/>
                <a:cs typeface="Arial"/>
              </a:rPr>
              <a:t>V</a:t>
            </a:r>
            <a:r>
              <a:rPr sz="2100" b="1" spc="-4" dirty="0">
                <a:latin typeface="Arial"/>
                <a:cs typeface="Arial"/>
              </a:rPr>
              <a:t>ezető</a:t>
            </a:r>
            <a:r>
              <a:rPr sz="2100" b="1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ou</a:t>
            </a:r>
            <a:r>
              <a:rPr sz="2100" dirty="0">
                <a:latin typeface="Arial"/>
                <a:cs typeface="Arial"/>
              </a:rPr>
              <a:t>t</a:t>
            </a:r>
            <a:r>
              <a:rPr sz="2100" spc="-4" dirty="0">
                <a:latin typeface="Arial"/>
                <a:cs typeface="Arial"/>
              </a:rPr>
              <a:t>pu</a:t>
            </a:r>
            <a:r>
              <a:rPr sz="2100" dirty="0">
                <a:latin typeface="Arial"/>
                <a:cs typeface="Arial"/>
              </a:rPr>
              <a:t>t</a:t>
            </a:r>
            <a:r>
              <a:rPr sz="2100" spc="-4" dirty="0">
                <a:latin typeface="Arial"/>
                <a:cs typeface="Arial"/>
              </a:rPr>
              <a:t>ja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ad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4" dirty="0">
                <a:latin typeface="Arial"/>
                <a:cs typeface="Arial"/>
              </a:rPr>
              <a:t>ttsá</a:t>
            </a:r>
            <a:r>
              <a:rPr sz="2100" dirty="0">
                <a:latin typeface="Arial"/>
                <a:cs typeface="Arial"/>
              </a:rPr>
              <a:t>g.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1253" y="4436745"/>
            <a:ext cx="584359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976">
              <a:lnSpc>
                <a:spcPts val="2269"/>
              </a:lnSpc>
            </a:pPr>
            <a:r>
              <a:rPr sz="2100" spc="-11" dirty="0">
                <a:latin typeface="Arial"/>
                <a:cs typeface="Arial"/>
              </a:rPr>
              <a:t>Ezt</a:t>
            </a:r>
            <a:endParaRPr sz="2100">
              <a:latin typeface="Arial"/>
              <a:cs typeface="Arial"/>
            </a:endParaRPr>
          </a:p>
          <a:p>
            <a:pPr marL="9525">
              <a:lnSpc>
                <a:spcPts val="2269"/>
              </a:lnSpc>
            </a:pPr>
            <a:r>
              <a:rPr sz="2100" spc="-4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4" dirty="0">
                <a:latin typeface="Arial"/>
                <a:cs typeface="Arial"/>
              </a:rPr>
              <a:t>j</a:t>
            </a:r>
            <a:r>
              <a:rPr sz="2100" dirty="0">
                <a:latin typeface="Arial"/>
                <a:cs typeface="Arial"/>
              </a:rPr>
              <a:t>á</a:t>
            </a:r>
            <a:r>
              <a:rPr sz="2100" spc="-4" dirty="0">
                <a:latin typeface="Arial"/>
                <a:cs typeface="Arial"/>
              </a:rPr>
              <a:t>t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055" y="4754689"/>
            <a:ext cx="8231029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ts val="2018"/>
              </a:lnSpc>
              <a:tabLst>
                <a:tab pos="2035969" algn="l"/>
                <a:tab pos="2829401" algn="l"/>
                <a:tab pos="6298883" algn="l"/>
                <a:tab pos="7702868" algn="l"/>
              </a:tabLst>
            </a:pPr>
            <a:r>
              <a:rPr sz="2100" spc="-4" dirty="0">
                <a:latin typeface="Arial"/>
                <a:cs typeface="Arial"/>
              </a:rPr>
              <a:t>b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4" dirty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4" dirty="0">
                <a:latin typeface="Arial"/>
                <a:cs typeface="Arial"/>
              </a:rPr>
              <a:t>l</a:t>
            </a:r>
            <a:r>
              <a:rPr sz="2100" dirty="0">
                <a:latin typeface="Arial"/>
                <a:cs typeface="Arial"/>
              </a:rPr>
              <a:t>y</a:t>
            </a:r>
            <a:r>
              <a:rPr sz="2100" spc="-4" dirty="0">
                <a:latin typeface="Arial"/>
                <a:cs typeface="Arial"/>
              </a:rPr>
              <a:t>et</a:t>
            </a:r>
            <a:r>
              <a:rPr sz="2100" dirty="0">
                <a:latin typeface="Arial"/>
                <a:cs typeface="Arial"/>
              </a:rPr>
              <a:t>t</a:t>
            </a:r>
            <a:r>
              <a:rPr sz="2100" spc="-4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-4" dirty="0">
                <a:latin typeface="Arial"/>
                <a:cs typeface="Arial"/>
              </a:rPr>
              <a:t>ít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4" dirty="0">
                <a:latin typeface="Arial"/>
                <a:cs typeface="Arial"/>
              </a:rPr>
              <a:t>e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saját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l</a:t>
            </a:r>
            <a:r>
              <a:rPr sz="2100" dirty="0">
                <a:latin typeface="Arial"/>
                <a:cs typeface="Arial"/>
              </a:rPr>
              <a:t>e</a:t>
            </a:r>
            <a:r>
              <a:rPr sz="2100" spc="-4" dirty="0">
                <a:latin typeface="Arial"/>
                <a:cs typeface="Arial"/>
              </a:rPr>
              <a:t>g</a:t>
            </a:r>
            <a:r>
              <a:rPr sz="2100" dirty="0">
                <a:latin typeface="Arial"/>
                <a:cs typeface="Arial"/>
              </a:rPr>
              <a:t>j</a:t>
            </a:r>
            <a:r>
              <a:rPr sz="2100" spc="-4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b</a:t>
            </a:r>
            <a:r>
              <a:rPr sz="2100" spc="-4" dirty="0">
                <a:latin typeface="Arial"/>
                <a:cs typeface="Arial"/>
              </a:rPr>
              <a:t>b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4" dirty="0">
                <a:latin typeface="Arial"/>
                <a:cs typeface="Arial"/>
              </a:rPr>
              <a:t>á</a:t>
            </a:r>
            <a:r>
              <a:rPr sz="2100" dirty="0">
                <a:latin typeface="Arial"/>
                <a:cs typeface="Arial"/>
              </a:rPr>
              <a:t>l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dirty="0">
                <a:latin typeface="Arial"/>
                <a:cs typeface="Arial"/>
              </a:rPr>
              <a:t>s</a:t>
            </a:r>
            <a:r>
              <a:rPr sz="2100" spc="15" dirty="0">
                <a:latin typeface="Arial"/>
                <a:cs typeface="Arial"/>
              </a:rPr>
              <a:t>z</a:t>
            </a:r>
            <a:r>
              <a:rPr sz="2100" dirty="0">
                <a:latin typeface="Arial"/>
                <a:cs typeface="Arial"/>
              </a:rPr>
              <a:t>-</a:t>
            </a:r>
            <a:r>
              <a:rPr sz="2100" spc="-4" dirty="0">
                <a:latin typeface="Arial"/>
                <a:cs typeface="Arial"/>
              </a:rPr>
              <a:t>fü</a:t>
            </a:r>
            <a:r>
              <a:rPr sz="2100" dirty="0">
                <a:latin typeface="Arial"/>
                <a:cs typeface="Arial"/>
              </a:rPr>
              <a:t>g</a:t>
            </a:r>
            <a:r>
              <a:rPr sz="2100" spc="-4" dirty="0">
                <a:latin typeface="Arial"/>
                <a:cs typeface="Arial"/>
              </a:rPr>
              <a:t>g</a:t>
            </a:r>
            <a:r>
              <a:rPr sz="2100" dirty="0">
                <a:latin typeface="Arial"/>
                <a:cs typeface="Arial"/>
              </a:rPr>
              <a:t>v</a:t>
            </a:r>
            <a:r>
              <a:rPr sz="2100" spc="-4" dirty="0">
                <a:latin typeface="Arial"/>
                <a:cs typeface="Arial"/>
              </a:rPr>
              <a:t>é</a:t>
            </a:r>
            <a:r>
              <a:rPr sz="2100" dirty="0">
                <a:latin typeface="Arial"/>
                <a:cs typeface="Arial"/>
              </a:rPr>
              <a:t>n</a:t>
            </a:r>
            <a:r>
              <a:rPr sz="2100" spc="-4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é</a:t>
            </a:r>
            <a:r>
              <a:rPr sz="2100" spc="-4" dirty="0">
                <a:latin typeface="Arial"/>
                <a:cs typeface="Arial"/>
              </a:rPr>
              <a:t>be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h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4" dirty="0">
                <a:latin typeface="Arial"/>
                <a:cs typeface="Arial"/>
              </a:rPr>
              <a:t>tá</a:t>
            </a:r>
            <a:r>
              <a:rPr sz="2100" dirty="0">
                <a:latin typeface="Arial"/>
                <a:cs typeface="Arial"/>
              </a:rPr>
              <a:t>r</a:t>
            </a:r>
            <a:r>
              <a:rPr sz="2100" spc="-4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z</a:t>
            </a:r>
            <a:r>
              <a:rPr sz="2100" spc="-4" dirty="0">
                <a:latin typeface="Arial"/>
                <a:cs typeface="Arial"/>
              </a:rPr>
              <a:t>za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meg  </a:t>
            </a:r>
            <a:r>
              <a:rPr sz="2100" dirty="0">
                <a:latin typeface="Arial"/>
                <a:cs typeface="Arial"/>
              </a:rPr>
              <a:t>outputját, </a:t>
            </a:r>
            <a:r>
              <a:rPr sz="2100" spc="-4" dirty="0">
                <a:latin typeface="Arial"/>
                <a:cs typeface="Arial"/>
              </a:rPr>
              <a:t>lényegében 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q</a:t>
            </a:r>
            <a:r>
              <a:rPr sz="2081" baseline="-21021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sz="2100" dirty="0">
                <a:solidFill>
                  <a:srgbClr val="006FC0"/>
                </a:solidFill>
                <a:latin typeface="Arial"/>
                <a:cs typeface="Arial"/>
              </a:rPr>
              <a:t>q</a:t>
            </a:r>
            <a:r>
              <a:rPr sz="2081" baseline="-21021" dirty="0">
                <a:solidFill>
                  <a:srgbClr val="006FC0"/>
                </a:solidFill>
                <a:latin typeface="Arial"/>
                <a:cs typeface="Arial"/>
              </a:rPr>
              <a:t>V</a:t>
            </a:r>
            <a:r>
              <a:rPr sz="2100" dirty="0">
                <a:solidFill>
                  <a:srgbClr val="C00000"/>
                </a:solidFill>
                <a:latin typeface="Arial"/>
                <a:cs typeface="Arial"/>
              </a:rPr>
              <a:t>) </a:t>
            </a:r>
            <a:r>
              <a:rPr sz="2100" spc="-4" dirty="0">
                <a:latin typeface="Arial"/>
                <a:cs typeface="Arial"/>
              </a:rPr>
              <a:t>már</a:t>
            </a:r>
            <a:r>
              <a:rPr sz="2100" spc="56" dirty="0">
                <a:latin typeface="Arial"/>
                <a:cs typeface="Arial"/>
              </a:rPr>
              <a:t> </a:t>
            </a:r>
            <a:r>
              <a:rPr sz="2100" spc="-4" dirty="0">
                <a:latin typeface="Arial"/>
                <a:cs typeface="Arial"/>
              </a:rPr>
              <a:t>adódik</a:t>
            </a:r>
            <a:endParaRPr sz="21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9663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055" y="1904238"/>
            <a:ext cx="5604034" cy="618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71450">
              <a:buChar char="•"/>
              <a:tabLst>
                <a:tab pos="180975" algn="l"/>
                <a:tab pos="1058704" algn="l"/>
                <a:tab pos="2480786" algn="l"/>
              </a:tabLst>
            </a:pPr>
            <a:r>
              <a:rPr spc="-4" dirty="0">
                <a:latin typeface="Arial"/>
                <a:cs typeface="Arial"/>
              </a:rPr>
              <a:t>Legyen	</a:t>
            </a:r>
            <a:r>
              <a:rPr dirty="0">
                <a:latin typeface="Arial"/>
                <a:cs typeface="Arial"/>
              </a:rPr>
              <a:t>P=a−b·Q,</a:t>
            </a:r>
            <a:r>
              <a:rPr spc="-11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és</a:t>
            </a:r>
            <a:r>
              <a:rPr spc="-4" dirty="0">
                <a:latin typeface="Arial"/>
                <a:cs typeface="Arial"/>
              </a:rPr>
              <a:t>	MC</a:t>
            </a:r>
            <a:r>
              <a:rPr spc="-5" baseline="-20833" dirty="0">
                <a:latin typeface="Arial"/>
                <a:cs typeface="Arial"/>
              </a:rPr>
              <a:t>V</a:t>
            </a:r>
            <a:r>
              <a:rPr spc="-4" dirty="0">
                <a:latin typeface="Arial"/>
                <a:cs typeface="Arial"/>
              </a:rPr>
              <a:t>=MC</a:t>
            </a:r>
            <a:r>
              <a:rPr spc="-5" baseline="-20833" dirty="0">
                <a:latin typeface="Arial"/>
                <a:cs typeface="Arial"/>
              </a:rPr>
              <a:t>K</a:t>
            </a:r>
            <a:r>
              <a:rPr spc="-4" dirty="0">
                <a:latin typeface="Arial"/>
                <a:cs typeface="Arial"/>
              </a:rPr>
              <a:t>=c</a:t>
            </a:r>
            <a:endParaRPr dirty="0">
              <a:latin typeface="Arial"/>
              <a:cs typeface="Arial"/>
            </a:endParaRPr>
          </a:p>
          <a:p>
            <a:pPr marL="180975" indent="-171450">
              <a:spcBef>
                <a:spcPts val="533"/>
              </a:spcBef>
              <a:buChar char="•"/>
              <a:tabLst>
                <a:tab pos="180975" algn="l"/>
              </a:tabLst>
            </a:pPr>
            <a:r>
              <a:rPr spc="-4" dirty="0">
                <a:latin typeface="Arial"/>
                <a:cs typeface="Arial"/>
              </a:rPr>
              <a:t>Ebben az esetben a </a:t>
            </a:r>
            <a:r>
              <a:rPr dirty="0">
                <a:latin typeface="Arial"/>
                <a:cs typeface="Arial"/>
              </a:rPr>
              <a:t>követő</a:t>
            </a:r>
            <a:r>
              <a:rPr spc="64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legjobbválasz-függvénye</a:t>
            </a:r>
            <a:r>
              <a:rPr spc="-4" dirty="0">
                <a:latin typeface="Arial"/>
                <a:cs typeface="Arial"/>
              </a:rPr>
              <a:t>: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54" y="3272884"/>
            <a:ext cx="9024938" cy="618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71450">
              <a:buChar char="•"/>
              <a:tabLst>
                <a:tab pos="180975" algn="l"/>
              </a:tabLst>
            </a:pPr>
            <a:r>
              <a:rPr dirty="0">
                <a:latin typeface="Arial"/>
                <a:cs typeface="Arial"/>
              </a:rPr>
              <a:t>A vezető </a:t>
            </a:r>
            <a:r>
              <a:rPr spc="-4" dirty="0">
                <a:latin typeface="Arial"/>
                <a:cs typeface="Arial"/>
              </a:rPr>
              <a:t>vállalat</a:t>
            </a:r>
            <a:r>
              <a:rPr spc="-131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döntése:</a:t>
            </a:r>
            <a:endParaRPr>
              <a:latin typeface="Arial"/>
              <a:cs typeface="Arial"/>
            </a:endParaRPr>
          </a:p>
          <a:p>
            <a:pPr marL="180975" indent="-171450">
              <a:spcBef>
                <a:spcPts val="529"/>
              </a:spcBef>
              <a:buChar char="•"/>
              <a:tabLst>
                <a:tab pos="180975" algn="l"/>
                <a:tab pos="1378744" algn="l"/>
                <a:tab pos="1674971" algn="l"/>
                <a:tab pos="2440781" algn="l"/>
                <a:tab pos="3309461" algn="l"/>
                <a:tab pos="3568065" algn="l"/>
                <a:tab pos="4371499" algn="l"/>
                <a:tab pos="5470207" algn="l"/>
                <a:tab pos="6452235" algn="l"/>
                <a:tab pos="7764304" algn="l"/>
                <a:tab pos="8392001" algn="l"/>
              </a:tabLst>
            </a:pPr>
            <a:r>
              <a:rPr dirty="0">
                <a:latin typeface="Arial"/>
                <a:cs typeface="Arial"/>
              </a:rPr>
              <a:t>Sz</a:t>
            </a:r>
            <a:r>
              <a:rPr spc="-8" dirty="0">
                <a:latin typeface="Arial"/>
                <a:cs typeface="Arial"/>
              </a:rPr>
              <a:t>á</a:t>
            </a:r>
            <a:r>
              <a:rPr dirty="0">
                <a:latin typeface="Arial"/>
                <a:cs typeface="Arial"/>
              </a:rPr>
              <a:t>m</a:t>
            </a:r>
            <a:r>
              <a:rPr spc="4" dirty="0">
                <a:latin typeface="Arial"/>
                <a:cs typeface="Arial"/>
              </a:rPr>
              <a:t>í</a:t>
            </a:r>
            <a:r>
              <a:rPr dirty="0">
                <a:latin typeface="Arial"/>
                <a:cs typeface="Arial"/>
              </a:rPr>
              <a:t>tsuk	</a:t>
            </a:r>
            <a:r>
              <a:rPr spc="-4" dirty="0">
                <a:latin typeface="Arial"/>
                <a:cs typeface="Arial"/>
              </a:rPr>
              <a:t>ki</a:t>
            </a:r>
            <a:r>
              <a:rPr dirty="0">
                <a:latin typeface="Arial"/>
                <a:cs typeface="Arial"/>
              </a:rPr>
              <a:t>	</a:t>
            </a:r>
            <a:r>
              <a:rPr spc="-8" dirty="0">
                <a:latin typeface="Arial"/>
                <a:cs typeface="Arial"/>
              </a:rPr>
              <a:t>q</a:t>
            </a:r>
            <a:r>
              <a:rPr spc="-5" baseline="-20833" dirty="0">
                <a:latin typeface="Arial"/>
                <a:cs typeface="Arial"/>
              </a:rPr>
              <a:t>2</a:t>
            </a:r>
            <a:r>
              <a:rPr spc="-5" baseline="24305" dirty="0">
                <a:latin typeface="Arial"/>
                <a:cs typeface="Arial"/>
              </a:rPr>
              <a:t>*</a:t>
            </a:r>
            <a:r>
              <a:rPr dirty="0">
                <a:latin typeface="Arial"/>
                <a:cs typeface="Arial"/>
              </a:rPr>
              <a:t>(</a:t>
            </a:r>
            <a:r>
              <a:rPr spc="-8" dirty="0">
                <a:latin typeface="Arial"/>
                <a:cs typeface="Arial"/>
              </a:rPr>
              <a:t>q</a:t>
            </a:r>
            <a:r>
              <a:rPr spc="-5" baseline="-20833" dirty="0">
                <a:latin typeface="Arial"/>
                <a:cs typeface="Arial"/>
              </a:rPr>
              <a:t>1</a:t>
            </a:r>
            <a:r>
              <a:rPr dirty="0">
                <a:latin typeface="Arial"/>
                <a:cs typeface="Arial"/>
              </a:rPr>
              <a:t>)	</a:t>
            </a:r>
            <a:r>
              <a:rPr spc="-4" dirty="0">
                <a:latin typeface="Arial"/>
                <a:cs typeface="Arial"/>
              </a:rPr>
              <a:t>a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apj</a:t>
            </a:r>
            <a:r>
              <a:rPr dirty="0">
                <a:latin typeface="Arial"/>
                <a:cs typeface="Arial"/>
              </a:rPr>
              <a:t>á</a:t>
            </a:r>
            <a:r>
              <a:rPr spc="-4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	vezető	</a:t>
            </a:r>
            <a:r>
              <a:rPr spc="-4" dirty="0">
                <a:latin typeface="Arial"/>
                <a:cs typeface="Arial"/>
              </a:rPr>
              <a:t>reziduális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keresleti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függvényét</a:t>
            </a:r>
            <a:r>
              <a:rPr dirty="0">
                <a:latin typeface="Arial"/>
                <a:cs typeface="Arial"/>
              </a:rPr>
              <a:t>,	</a:t>
            </a:r>
            <a:r>
              <a:rPr spc="-4" dirty="0">
                <a:latin typeface="Arial"/>
                <a:cs typeface="Arial"/>
              </a:rPr>
              <a:t>ma</a:t>
            </a:r>
            <a:r>
              <a:rPr dirty="0">
                <a:latin typeface="Arial"/>
                <a:cs typeface="Arial"/>
              </a:rPr>
              <a:t>j</a:t>
            </a:r>
            <a:r>
              <a:rPr spc="-4" dirty="0">
                <a:latin typeface="Arial"/>
                <a:cs typeface="Arial"/>
              </a:rPr>
              <a:t>d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an</a:t>
            </a:r>
            <a:r>
              <a:rPr spc="-11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ak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505" y="3861531"/>
            <a:ext cx="88296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pc="-4" dirty="0">
                <a:latin typeface="Arial"/>
                <a:cs typeface="Arial"/>
              </a:rPr>
              <a:t>inverzét: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20101" y="211208"/>
            <a:ext cx="7502843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600" dirty="0"/>
              <a:t>A Stackelberg-duopólium alapmodellje</a:t>
            </a:r>
            <a:r>
              <a:rPr sz="3600" spc="-236" dirty="0"/>
              <a:t> </a:t>
            </a:r>
            <a:r>
              <a:rPr sz="3600" dirty="0"/>
              <a:t>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89873" y="5076507"/>
            <a:ext cx="764858" cy="259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647224" algn="l"/>
              </a:tabLst>
            </a:pPr>
            <a:r>
              <a:rPr sz="1688" dirty="0">
                <a:latin typeface="Times New Roman"/>
                <a:cs typeface="Times New Roman"/>
              </a:rPr>
              <a:t>2	2</a:t>
            </a:r>
            <a:endParaRPr sz="1688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4988" y="4916950"/>
            <a:ext cx="95726" cy="1500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975" i="1" spc="4" dirty="0">
                <a:latin typeface="Times New Roman"/>
                <a:cs typeface="Times New Roman"/>
              </a:rPr>
              <a:t>V</a:t>
            </a:r>
            <a:endParaRPr sz="9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2671" y="4589706"/>
            <a:ext cx="95726" cy="1500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975" i="1" spc="4" dirty="0">
                <a:latin typeface="Times New Roman"/>
                <a:cs typeface="Times New Roman"/>
              </a:rPr>
              <a:t>V</a:t>
            </a:r>
            <a:endParaRPr sz="9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2052" y="4773328"/>
            <a:ext cx="1450181" cy="259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440179" algn="l"/>
              </a:tabLst>
            </a:pPr>
            <a:r>
              <a:rPr sz="2531" i="1" baseline="-34567" dirty="0">
                <a:latin typeface="Times New Roman"/>
                <a:cs typeface="Times New Roman"/>
              </a:rPr>
              <a:t>P</a:t>
            </a:r>
            <a:r>
              <a:rPr sz="2531" i="1" spc="-23" baseline="-34567" dirty="0">
                <a:latin typeface="Times New Roman"/>
                <a:cs typeface="Times New Roman"/>
              </a:rPr>
              <a:t> </a:t>
            </a:r>
            <a:r>
              <a:rPr sz="2531" baseline="-34567" dirty="0">
                <a:latin typeface="Symbol"/>
                <a:cs typeface="Symbol"/>
              </a:rPr>
              <a:t></a:t>
            </a:r>
            <a:r>
              <a:rPr sz="2531" spc="140" baseline="-34567" dirty="0">
                <a:latin typeface="Times New Roman"/>
                <a:cs typeface="Times New Roman"/>
              </a:rPr>
              <a:t> </a:t>
            </a:r>
            <a:r>
              <a:rPr sz="1688" i="1" u="sng" dirty="0">
                <a:latin typeface="Times New Roman"/>
                <a:cs typeface="Times New Roman"/>
              </a:rPr>
              <a:t>a</a:t>
            </a:r>
            <a:r>
              <a:rPr sz="1688" i="1" u="sng" spc="-113" dirty="0">
                <a:latin typeface="Times New Roman"/>
                <a:cs typeface="Times New Roman"/>
              </a:rPr>
              <a:t> </a:t>
            </a:r>
            <a:r>
              <a:rPr sz="1688" u="sng" dirty="0">
                <a:latin typeface="Symbol"/>
                <a:cs typeface="Symbol"/>
              </a:rPr>
              <a:t></a:t>
            </a:r>
            <a:r>
              <a:rPr sz="1688" u="sng" spc="-143" dirty="0">
                <a:latin typeface="Times New Roman"/>
                <a:cs typeface="Times New Roman"/>
              </a:rPr>
              <a:t> </a:t>
            </a:r>
            <a:r>
              <a:rPr sz="1688" i="1" u="sng" dirty="0">
                <a:latin typeface="Times New Roman"/>
                <a:cs typeface="Times New Roman"/>
              </a:rPr>
              <a:t>c</a:t>
            </a:r>
            <a:r>
              <a:rPr sz="1688" i="1" u="sng" spc="11" dirty="0">
                <a:latin typeface="Times New Roman"/>
                <a:cs typeface="Times New Roman"/>
              </a:rPr>
              <a:t> </a:t>
            </a:r>
            <a:r>
              <a:rPr sz="2531" baseline="-34567" dirty="0">
                <a:latin typeface="Symbol"/>
                <a:cs typeface="Symbol"/>
              </a:rPr>
              <a:t></a:t>
            </a:r>
            <a:r>
              <a:rPr sz="2531" spc="-90" baseline="-34567" dirty="0">
                <a:latin typeface="Times New Roman"/>
                <a:cs typeface="Times New Roman"/>
              </a:rPr>
              <a:t> </a:t>
            </a:r>
            <a:r>
              <a:rPr sz="1688" i="1" u="sng" dirty="0">
                <a:latin typeface="Times New Roman"/>
                <a:cs typeface="Times New Roman"/>
              </a:rPr>
              <a:t>b</a:t>
            </a:r>
            <a:r>
              <a:rPr sz="1688" i="1" u="sng" spc="-221" dirty="0">
                <a:latin typeface="Times New Roman"/>
                <a:cs typeface="Times New Roman"/>
              </a:rPr>
              <a:t> </a:t>
            </a:r>
            <a:r>
              <a:rPr sz="1688" u="sng" dirty="0">
                <a:latin typeface="Symbol"/>
                <a:cs typeface="Symbol"/>
              </a:rPr>
              <a:t></a:t>
            </a:r>
            <a:r>
              <a:rPr sz="1688" u="sng" spc="-221" dirty="0">
                <a:latin typeface="Times New Roman"/>
                <a:cs typeface="Times New Roman"/>
              </a:rPr>
              <a:t> </a:t>
            </a:r>
            <a:r>
              <a:rPr sz="1688" i="1" u="sng" dirty="0">
                <a:latin typeface="Times New Roman"/>
                <a:cs typeface="Times New Roman"/>
              </a:rPr>
              <a:t>q	</a:t>
            </a:r>
            <a:endParaRPr sz="168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5341" y="4118272"/>
            <a:ext cx="2429828" cy="59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688" dirty="0">
                <a:latin typeface="Times New Roman"/>
                <a:cs typeface="Times New Roman"/>
              </a:rPr>
              <a:t>2</a:t>
            </a:r>
            <a:r>
              <a:rPr sz="1688" spc="-244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</a:t>
            </a:r>
            <a:r>
              <a:rPr sz="1688" spc="-270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b</a:t>
            </a:r>
            <a:r>
              <a:rPr sz="1688" i="1" spc="-217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</a:t>
            </a:r>
            <a:r>
              <a:rPr sz="1688" spc="-217" dirty="0">
                <a:latin typeface="Times New Roman"/>
                <a:cs typeface="Times New Roman"/>
              </a:rPr>
              <a:t> </a:t>
            </a:r>
            <a:r>
              <a:rPr sz="1688" i="1" spc="-34" dirty="0">
                <a:latin typeface="Times New Roman"/>
                <a:cs typeface="Times New Roman"/>
              </a:rPr>
              <a:t>q</a:t>
            </a:r>
            <a:r>
              <a:rPr sz="1463" i="1" spc="-50" baseline="-23504" dirty="0">
                <a:latin typeface="Times New Roman"/>
                <a:cs typeface="Times New Roman"/>
              </a:rPr>
              <a:t>V  </a:t>
            </a:r>
            <a:r>
              <a:rPr sz="1463" i="1" spc="62" baseline="-23504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</a:t>
            </a:r>
            <a:r>
              <a:rPr sz="1688" spc="-34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a</a:t>
            </a:r>
            <a:r>
              <a:rPr sz="1688" i="1" spc="-109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</a:t>
            </a:r>
            <a:r>
              <a:rPr sz="1688" spc="-139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c</a:t>
            </a:r>
            <a:r>
              <a:rPr sz="1688" i="1" spc="-120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</a:t>
            </a:r>
            <a:r>
              <a:rPr sz="1688" spc="-165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b</a:t>
            </a:r>
            <a:r>
              <a:rPr sz="1688" i="1" spc="-217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</a:t>
            </a:r>
            <a:r>
              <a:rPr sz="1688" spc="-217" dirty="0">
                <a:latin typeface="Times New Roman"/>
                <a:cs typeface="Times New Roman"/>
              </a:rPr>
              <a:t> </a:t>
            </a:r>
            <a:r>
              <a:rPr sz="1688" i="1" spc="-34" dirty="0">
                <a:latin typeface="Times New Roman"/>
                <a:cs typeface="Times New Roman"/>
              </a:rPr>
              <a:t>q</a:t>
            </a:r>
            <a:r>
              <a:rPr sz="1463" i="1" spc="-50" baseline="-23504" dirty="0">
                <a:latin typeface="Times New Roman"/>
                <a:cs typeface="Times New Roman"/>
              </a:rPr>
              <a:t>V </a:t>
            </a:r>
            <a:r>
              <a:rPr sz="1463" i="1" spc="219" baseline="-23504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</a:t>
            </a:r>
            <a:r>
              <a:rPr sz="1688" spc="-139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Times New Roman"/>
                <a:cs typeface="Times New Roman"/>
              </a:rPr>
              <a:t>2</a:t>
            </a:r>
            <a:r>
              <a:rPr sz="1688" spc="-244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</a:t>
            </a:r>
            <a:r>
              <a:rPr sz="1688" spc="-165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P</a:t>
            </a:r>
            <a:endParaRPr sz="1688">
              <a:latin typeface="Times New Roman"/>
              <a:cs typeface="Times New Roman"/>
            </a:endParaRPr>
          </a:p>
          <a:p>
            <a:pPr marL="9525">
              <a:spcBef>
                <a:spcPts val="551"/>
              </a:spcBef>
            </a:pPr>
            <a:r>
              <a:rPr sz="1688" dirty="0">
                <a:latin typeface="Times New Roman"/>
                <a:cs typeface="Times New Roman"/>
              </a:rPr>
              <a:t>2</a:t>
            </a:r>
            <a:r>
              <a:rPr sz="1688" spc="-244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</a:t>
            </a:r>
            <a:r>
              <a:rPr sz="1688" spc="-169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P</a:t>
            </a:r>
            <a:r>
              <a:rPr sz="1688" i="1" spc="-15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</a:t>
            </a:r>
            <a:r>
              <a:rPr sz="1688" spc="-41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a</a:t>
            </a:r>
            <a:r>
              <a:rPr sz="1688" i="1" spc="-113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</a:t>
            </a:r>
            <a:r>
              <a:rPr sz="1688" spc="-143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c</a:t>
            </a:r>
            <a:r>
              <a:rPr sz="1688" i="1" spc="-124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</a:t>
            </a:r>
            <a:r>
              <a:rPr sz="1688" spc="-199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b</a:t>
            </a:r>
            <a:r>
              <a:rPr sz="1688" i="1" spc="-221" dirty="0">
                <a:latin typeface="Times New Roman"/>
                <a:cs typeface="Times New Roman"/>
              </a:rPr>
              <a:t> </a:t>
            </a:r>
            <a:r>
              <a:rPr sz="1688" dirty="0">
                <a:latin typeface="Symbol"/>
                <a:cs typeface="Symbol"/>
              </a:rPr>
              <a:t></a:t>
            </a:r>
            <a:r>
              <a:rPr sz="1688" spc="-221" dirty="0">
                <a:latin typeface="Times New Roman"/>
                <a:cs typeface="Times New Roman"/>
              </a:rPr>
              <a:t> </a:t>
            </a:r>
            <a:r>
              <a:rPr sz="1688" i="1" dirty="0">
                <a:latin typeface="Times New Roman"/>
                <a:cs typeface="Times New Roman"/>
              </a:rPr>
              <a:t>q</a:t>
            </a:r>
            <a:endParaRPr sz="1688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14105" y="2868514"/>
            <a:ext cx="487204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546" y="0"/>
                </a:lnTo>
              </a:path>
            </a:pathLst>
          </a:custGeom>
          <a:ln w="13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2" name="object 12"/>
          <p:cNvSpPr/>
          <p:nvPr/>
        </p:nvSpPr>
        <p:spPr>
          <a:xfrm>
            <a:off x="6233866" y="2868514"/>
            <a:ext cx="278606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298" y="0"/>
                </a:lnTo>
              </a:path>
            </a:pathLst>
          </a:custGeom>
          <a:ln w="13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3" name="object 13"/>
          <p:cNvSpPr txBox="1"/>
          <p:nvPr/>
        </p:nvSpPr>
        <p:spPr>
          <a:xfrm>
            <a:off x="4711159" y="2676499"/>
            <a:ext cx="91916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8" dirty="0">
                <a:latin typeface="Times New Roman"/>
                <a:cs typeface="Times New Roman"/>
              </a:rPr>
              <a:t>*</a:t>
            </a:r>
            <a:endParaRPr sz="112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4850" y="2692649"/>
            <a:ext cx="107633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i="1" spc="8" dirty="0">
                <a:latin typeface="Times New Roman"/>
                <a:cs typeface="Times New Roman"/>
              </a:rPr>
              <a:t>V</a:t>
            </a:r>
            <a:endParaRPr sz="1125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9362" y="2849777"/>
            <a:ext cx="4529614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173956" algn="l"/>
                <a:tab pos="2218373" algn="l"/>
                <a:tab pos="3506153" algn="l"/>
                <a:tab pos="4099560" algn="l"/>
                <a:tab pos="4431030" algn="l"/>
              </a:tabLst>
            </a:pPr>
            <a:r>
              <a:rPr sz="1125" i="1" spc="8" dirty="0">
                <a:latin typeface="Times New Roman"/>
                <a:cs typeface="Times New Roman"/>
              </a:rPr>
              <a:t>K	V	K	K	K	V</a:t>
            </a:r>
            <a:endParaRPr sz="112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42136" y="2682926"/>
            <a:ext cx="155734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950" spc="4" dirty="0">
                <a:latin typeface="Symbol"/>
                <a:cs typeface="Symbol"/>
              </a:rPr>
              <a:t>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9838" y="2876908"/>
            <a:ext cx="878681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744379" algn="l"/>
              </a:tabLst>
            </a:pPr>
            <a:r>
              <a:rPr sz="1950" dirty="0">
                <a:latin typeface="Times New Roman"/>
                <a:cs typeface="Times New Roman"/>
              </a:rPr>
              <a:t>2</a:t>
            </a:r>
            <a:r>
              <a:rPr sz="1950" spc="-278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Symbol"/>
                <a:cs typeface="Symbol"/>
              </a:rPr>
              <a:t></a:t>
            </a:r>
            <a:r>
              <a:rPr sz="1950" spc="-307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b	</a:t>
            </a:r>
            <a:r>
              <a:rPr sz="1950" dirty="0">
                <a:latin typeface="Times New Roman"/>
                <a:cs typeface="Times New Roman"/>
              </a:rPr>
              <a:t>2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21379" y="2526454"/>
            <a:ext cx="852964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729139" algn="l"/>
              </a:tabLst>
            </a:pPr>
            <a:r>
              <a:rPr sz="1950" i="1" dirty="0">
                <a:latin typeface="Times New Roman"/>
                <a:cs typeface="Times New Roman"/>
              </a:rPr>
              <a:t>a</a:t>
            </a:r>
            <a:r>
              <a:rPr sz="1950" i="1" spc="-124" dirty="0">
                <a:latin typeface="Times New Roman"/>
                <a:cs typeface="Times New Roman"/>
              </a:rPr>
              <a:t> </a:t>
            </a:r>
            <a:r>
              <a:rPr sz="1950" spc="4" dirty="0">
                <a:latin typeface="Symbol"/>
                <a:cs typeface="Symbol"/>
              </a:rPr>
              <a:t></a:t>
            </a:r>
            <a:r>
              <a:rPr sz="1950" spc="-191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c	</a:t>
            </a:r>
            <a:r>
              <a:rPr sz="1950" i="1" spc="-86" dirty="0">
                <a:latin typeface="Times New Roman"/>
                <a:cs typeface="Times New Roman"/>
              </a:rPr>
              <a:t>q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2715" y="2601964"/>
            <a:ext cx="5199698" cy="3982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561023" algn="l"/>
                <a:tab pos="1677353" algn="l"/>
                <a:tab pos="2769870" algn="l"/>
                <a:tab pos="3301365" algn="l"/>
                <a:tab pos="3781901" algn="l"/>
                <a:tab pos="4038600" algn="l"/>
                <a:tab pos="4325303" algn="l"/>
                <a:tab pos="4596765" algn="l"/>
                <a:tab pos="4934426" algn="l"/>
              </a:tabLst>
            </a:pPr>
            <a:r>
              <a:rPr sz="1950" i="1" dirty="0">
                <a:latin typeface="Times New Roman"/>
                <a:cs typeface="Times New Roman"/>
              </a:rPr>
              <a:t>MR	</a:t>
            </a:r>
            <a:r>
              <a:rPr sz="1950" spc="4" dirty="0">
                <a:latin typeface="Symbol"/>
                <a:cs typeface="Symbol"/>
              </a:rPr>
              <a:t></a:t>
            </a:r>
            <a:r>
              <a:rPr sz="1950" spc="-71" dirty="0">
                <a:latin typeface="Times New Roman"/>
                <a:cs typeface="Times New Roman"/>
              </a:rPr>
              <a:t> </a:t>
            </a:r>
            <a:r>
              <a:rPr sz="2588" spc="-124" dirty="0">
                <a:latin typeface="Symbol"/>
                <a:cs typeface="Symbol"/>
              </a:rPr>
              <a:t></a:t>
            </a:r>
            <a:r>
              <a:rPr sz="1950" i="1" spc="-124" dirty="0">
                <a:latin typeface="Times New Roman"/>
                <a:cs typeface="Times New Roman"/>
              </a:rPr>
              <a:t>a </a:t>
            </a:r>
            <a:r>
              <a:rPr sz="1950" spc="4" dirty="0">
                <a:latin typeface="Symbol"/>
                <a:cs typeface="Symbol"/>
              </a:rPr>
              <a:t></a:t>
            </a:r>
            <a:r>
              <a:rPr sz="1950" spc="-221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b</a:t>
            </a:r>
            <a:r>
              <a:rPr sz="1950" i="1" spc="-248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Symbol"/>
                <a:cs typeface="Symbol"/>
              </a:rPr>
              <a:t></a:t>
            </a:r>
            <a:r>
              <a:rPr sz="1950" spc="-248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q	</a:t>
            </a:r>
            <a:r>
              <a:rPr sz="2588" spc="-45" dirty="0">
                <a:latin typeface="Symbol"/>
                <a:cs typeface="Symbol"/>
              </a:rPr>
              <a:t></a:t>
            </a:r>
            <a:r>
              <a:rPr sz="1950" spc="-45" dirty="0">
                <a:latin typeface="Symbol"/>
                <a:cs typeface="Symbol"/>
              </a:rPr>
              <a:t></a:t>
            </a:r>
            <a:r>
              <a:rPr sz="1950" spc="-158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Times New Roman"/>
                <a:cs typeface="Times New Roman"/>
              </a:rPr>
              <a:t>2</a:t>
            </a:r>
            <a:r>
              <a:rPr sz="1950" spc="-278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Symbol"/>
                <a:cs typeface="Symbol"/>
              </a:rPr>
              <a:t></a:t>
            </a:r>
            <a:r>
              <a:rPr sz="1950" spc="-307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b</a:t>
            </a:r>
            <a:r>
              <a:rPr sz="1950" i="1" spc="-248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Symbol"/>
                <a:cs typeface="Symbol"/>
              </a:rPr>
              <a:t></a:t>
            </a:r>
            <a:r>
              <a:rPr sz="1950" spc="-248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q	</a:t>
            </a:r>
            <a:r>
              <a:rPr sz="1950" spc="4" dirty="0">
                <a:latin typeface="Symbol"/>
                <a:cs typeface="Symbol"/>
              </a:rPr>
              <a:t></a:t>
            </a:r>
            <a:r>
              <a:rPr sz="1950" spc="-68" dirty="0">
                <a:latin typeface="Times New Roman"/>
                <a:cs typeface="Times New Roman"/>
              </a:rPr>
              <a:t> </a:t>
            </a:r>
            <a:r>
              <a:rPr sz="1950" i="1" dirty="0">
                <a:latin typeface="Times New Roman"/>
                <a:cs typeface="Times New Roman"/>
              </a:rPr>
              <a:t>c	</a:t>
            </a:r>
            <a:r>
              <a:rPr sz="1950" spc="4" dirty="0">
                <a:latin typeface="Symbol"/>
                <a:cs typeface="Symbol"/>
              </a:rPr>
              <a:t></a:t>
            </a:r>
            <a:r>
              <a:rPr sz="1950" spc="4" dirty="0">
                <a:latin typeface="Times New Roman"/>
                <a:cs typeface="Times New Roman"/>
              </a:rPr>
              <a:t>	</a:t>
            </a:r>
            <a:r>
              <a:rPr sz="1950" i="1" dirty="0">
                <a:latin typeface="Times New Roman"/>
                <a:cs typeface="Times New Roman"/>
              </a:rPr>
              <a:t>r	</a:t>
            </a:r>
            <a:r>
              <a:rPr sz="1950" dirty="0">
                <a:latin typeface="Times New Roman"/>
                <a:cs typeface="Times New Roman"/>
              </a:rPr>
              <a:t>:	</a:t>
            </a:r>
            <a:r>
              <a:rPr sz="1950" i="1" dirty="0">
                <a:latin typeface="Times New Roman"/>
                <a:cs typeface="Times New Roman"/>
              </a:rPr>
              <a:t>q	</a:t>
            </a:r>
            <a:r>
              <a:rPr sz="2588" spc="-124" dirty="0">
                <a:latin typeface="Symbol"/>
                <a:cs typeface="Symbol"/>
              </a:rPr>
              <a:t></a:t>
            </a:r>
            <a:r>
              <a:rPr sz="1950" i="1" spc="-124" dirty="0">
                <a:latin typeface="Times New Roman"/>
                <a:cs typeface="Times New Roman"/>
              </a:rPr>
              <a:t>q	</a:t>
            </a:r>
            <a:r>
              <a:rPr sz="2588" spc="-221" dirty="0">
                <a:latin typeface="Symbol"/>
                <a:cs typeface="Symbol"/>
              </a:rPr>
              <a:t></a:t>
            </a:r>
            <a:r>
              <a:rPr sz="2588" spc="-503" dirty="0">
                <a:latin typeface="Times New Roman"/>
                <a:cs typeface="Times New Roman"/>
              </a:rPr>
              <a:t> </a:t>
            </a:r>
            <a:r>
              <a:rPr sz="1950" spc="4" dirty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23184" y="4416041"/>
            <a:ext cx="639127" cy="0"/>
          </a:xfrm>
          <a:custGeom>
            <a:avLst/>
            <a:gdLst/>
            <a:ahLst/>
            <a:cxnLst/>
            <a:rect l="l" t="t" r="r" b="b"/>
            <a:pathLst>
              <a:path w="852169">
                <a:moveTo>
                  <a:pt x="0" y="0"/>
                </a:moveTo>
                <a:lnTo>
                  <a:pt x="852099" y="0"/>
                </a:lnTo>
              </a:path>
            </a:pathLst>
          </a:custGeom>
          <a:ln w="12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1" name="object 21"/>
          <p:cNvSpPr/>
          <p:nvPr/>
        </p:nvSpPr>
        <p:spPr>
          <a:xfrm>
            <a:off x="3198568" y="4416041"/>
            <a:ext cx="486251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973" y="0"/>
                </a:lnTo>
              </a:path>
            </a:pathLst>
          </a:custGeom>
          <a:ln w="12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2" name="object 22"/>
          <p:cNvSpPr/>
          <p:nvPr/>
        </p:nvSpPr>
        <p:spPr>
          <a:xfrm>
            <a:off x="3893323" y="4416041"/>
            <a:ext cx="437674" cy="0"/>
          </a:xfrm>
          <a:custGeom>
            <a:avLst/>
            <a:gdLst/>
            <a:ahLst/>
            <a:cxnLst/>
            <a:rect l="l" t="t" r="r" b="b"/>
            <a:pathLst>
              <a:path w="583564">
                <a:moveTo>
                  <a:pt x="0" y="0"/>
                </a:moveTo>
                <a:lnTo>
                  <a:pt x="583011" y="0"/>
                </a:lnTo>
              </a:path>
            </a:pathLst>
          </a:custGeom>
          <a:ln w="12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3" name="object 23"/>
          <p:cNvSpPr/>
          <p:nvPr/>
        </p:nvSpPr>
        <p:spPr>
          <a:xfrm>
            <a:off x="4542827" y="4416041"/>
            <a:ext cx="250031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249" y="0"/>
                </a:lnTo>
              </a:path>
            </a:pathLst>
          </a:custGeom>
          <a:ln w="12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4" name="object 24"/>
          <p:cNvSpPr/>
          <p:nvPr/>
        </p:nvSpPr>
        <p:spPr>
          <a:xfrm>
            <a:off x="425974" y="5015534"/>
            <a:ext cx="2177891" cy="0"/>
          </a:xfrm>
          <a:custGeom>
            <a:avLst/>
            <a:gdLst/>
            <a:ahLst/>
            <a:cxnLst/>
            <a:rect l="l" t="t" r="r" b="b"/>
            <a:pathLst>
              <a:path w="2903854">
                <a:moveTo>
                  <a:pt x="0" y="0"/>
                </a:moveTo>
                <a:lnTo>
                  <a:pt x="2903462" y="0"/>
                </a:lnTo>
              </a:path>
            </a:pathLst>
          </a:custGeom>
          <a:ln w="12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2840175" y="5015534"/>
            <a:ext cx="1645444" cy="0"/>
          </a:xfrm>
          <a:custGeom>
            <a:avLst/>
            <a:gdLst/>
            <a:ahLst/>
            <a:cxnLst/>
            <a:rect l="l" t="t" r="r" b="b"/>
            <a:pathLst>
              <a:path w="2193925">
                <a:moveTo>
                  <a:pt x="0" y="0"/>
                </a:moveTo>
                <a:lnTo>
                  <a:pt x="2193652" y="0"/>
                </a:lnTo>
              </a:path>
            </a:pathLst>
          </a:custGeom>
          <a:ln w="12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6"/>
          <p:cNvSpPr txBox="1"/>
          <p:nvPr/>
        </p:nvSpPr>
        <p:spPr>
          <a:xfrm>
            <a:off x="4650443" y="4257918"/>
            <a:ext cx="98584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i="1" spc="4" dirty="0">
                <a:latin typeface="Times New Roman"/>
                <a:cs typeface="Times New Roman"/>
              </a:rPr>
              <a:t>V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75745" y="4398662"/>
            <a:ext cx="396240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306705" algn="l"/>
              </a:tabLst>
            </a:pPr>
            <a:r>
              <a:rPr sz="1013" i="1" spc="4" dirty="0">
                <a:latin typeface="Times New Roman"/>
                <a:cs typeface="Times New Roman"/>
              </a:rPr>
              <a:t>K	V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20257" y="4252567"/>
            <a:ext cx="1263491" cy="265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655320" algn="l"/>
                <a:tab pos="1131570" algn="l"/>
              </a:tabLst>
            </a:pP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15" dirty="0">
                <a:latin typeface="Times New Roman"/>
                <a:cs typeface="Times New Roman"/>
              </a:rPr>
              <a:t>	</a:t>
            </a:r>
            <a:r>
              <a:rPr sz="1725" spc="15" dirty="0">
                <a:latin typeface="Symbol"/>
                <a:cs typeface="Symbol"/>
              </a:rPr>
              <a:t></a:t>
            </a:r>
            <a:r>
              <a:rPr sz="1725" spc="15" dirty="0">
                <a:latin typeface="Times New Roman"/>
                <a:cs typeface="Times New Roman"/>
              </a:rPr>
              <a:t>	</a:t>
            </a:r>
            <a:r>
              <a:rPr sz="1725" spc="15" dirty="0">
                <a:latin typeface="Symbol"/>
                <a:cs typeface="Symbol"/>
              </a:rPr>
              <a:t></a:t>
            </a:r>
            <a:endParaRPr sz="1725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7967" y="4181129"/>
            <a:ext cx="955358" cy="352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412909" algn="l"/>
                <a:tab pos="716280" algn="l"/>
              </a:tabLst>
            </a:pP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135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q	</a:t>
            </a:r>
            <a:r>
              <a:rPr sz="2288" spc="-98" dirty="0">
                <a:latin typeface="Symbol"/>
                <a:cs typeface="Symbol"/>
              </a:rPr>
              <a:t></a:t>
            </a:r>
            <a:r>
              <a:rPr sz="1725" i="1" spc="-98" dirty="0">
                <a:latin typeface="Times New Roman"/>
                <a:cs typeface="Times New Roman"/>
              </a:rPr>
              <a:t>q	</a:t>
            </a:r>
            <a:r>
              <a:rPr sz="2288" spc="-188" dirty="0">
                <a:latin typeface="Symbol"/>
                <a:cs typeface="Symbol"/>
              </a:rPr>
              <a:t></a:t>
            </a:r>
            <a:r>
              <a:rPr sz="2288" spc="-450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</a:t>
            </a:r>
            <a:endParaRPr sz="1725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8990" y="4252567"/>
            <a:ext cx="1238726" cy="265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725" i="1" spc="-30" dirty="0">
                <a:latin typeface="Times New Roman"/>
                <a:cs typeface="Times New Roman"/>
              </a:rPr>
              <a:t>q</a:t>
            </a:r>
            <a:r>
              <a:rPr sz="1519" i="1" spc="-45" baseline="-24691" dirty="0">
                <a:latin typeface="Times New Roman"/>
                <a:cs typeface="Times New Roman"/>
              </a:rPr>
              <a:t>V   </a:t>
            </a:r>
            <a:r>
              <a:rPr sz="1725" spc="15" dirty="0">
                <a:latin typeface="Symbol"/>
                <a:cs typeface="Symbol"/>
              </a:rPr>
              <a:t></a:t>
            </a:r>
            <a:r>
              <a:rPr sz="1725" spc="15" dirty="0">
                <a:latin typeface="Times New Roman"/>
                <a:cs typeface="Times New Roman"/>
              </a:rPr>
              <a:t> </a:t>
            </a:r>
            <a:r>
              <a:rPr sz="1725" i="1" spc="19" dirty="0">
                <a:latin typeface="Times New Roman"/>
                <a:cs typeface="Times New Roman"/>
              </a:rPr>
              <a:t>Q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15" dirty="0">
                <a:latin typeface="Times New Roman"/>
                <a:cs typeface="Times New Roman"/>
              </a:rPr>
              <a:t> </a:t>
            </a:r>
            <a:r>
              <a:rPr sz="1725" i="1" spc="34" dirty="0">
                <a:latin typeface="Times New Roman"/>
                <a:cs typeface="Times New Roman"/>
              </a:rPr>
              <a:t>q</a:t>
            </a:r>
            <a:r>
              <a:rPr sz="1519" i="1" spc="50" baseline="-24691" dirty="0">
                <a:latin typeface="Times New Roman"/>
                <a:cs typeface="Times New Roman"/>
              </a:rPr>
              <a:t>K</a:t>
            </a:r>
            <a:r>
              <a:rPr sz="1519" i="1" spc="113" baseline="-24691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</a:t>
            </a:r>
            <a:endParaRPr sz="1725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44903" y="5025843"/>
            <a:ext cx="2490788" cy="265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2157413" algn="l"/>
              </a:tabLst>
            </a:pPr>
            <a:r>
              <a:rPr sz="1725" spc="11" dirty="0">
                <a:latin typeface="Times New Roman"/>
                <a:cs typeface="Times New Roman"/>
              </a:rPr>
              <a:t>2</a:t>
            </a:r>
            <a:r>
              <a:rPr sz="1725" spc="-240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270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b	</a:t>
            </a:r>
            <a:r>
              <a:rPr sz="1725" spc="11" dirty="0">
                <a:latin typeface="Times New Roman"/>
                <a:cs typeface="Times New Roman"/>
              </a:rPr>
              <a:t>2</a:t>
            </a:r>
            <a:r>
              <a:rPr sz="1725" spc="-278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300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b</a:t>
            </a:r>
            <a:endParaRPr sz="1725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8990" y="4711321"/>
            <a:ext cx="4241483" cy="265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2423636" algn="l"/>
              </a:tabLst>
            </a:pPr>
            <a:r>
              <a:rPr sz="2588" spc="23" baseline="-36231" dirty="0">
                <a:latin typeface="Symbol"/>
                <a:cs typeface="Symbol"/>
              </a:rPr>
              <a:t></a:t>
            </a:r>
            <a:r>
              <a:rPr sz="2588" spc="185" baseline="-36231" dirty="0">
                <a:latin typeface="Times New Roman"/>
                <a:cs typeface="Times New Roman"/>
              </a:rPr>
              <a:t> </a:t>
            </a:r>
            <a:r>
              <a:rPr sz="1725" spc="11" dirty="0">
                <a:latin typeface="Times New Roman"/>
                <a:cs typeface="Times New Roman"/>
              </a:rPr>
              <a:t>2</a:t>
            </a:r>
            <a:r>
              <a:rPr sz="1725" spc="-240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214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a</a:t>
            </a:r>
            <a:r>
              <a:rPr sz="1725" i="1" spc="-105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135" dirty="0">
                <a:latin typeface="Times New Roman"/>
                <a:cs typeface="Times New Roman"/>
              </a:rPr>
              <a:t> </a:t>
            </a:r>
            <a:r>
              <a:rPr sz="1725" spc="11" dirty="0">
                <a:latin typeface="Times New Roman"/>
                <a:cs typeface="Times New Roman"/>
              </a:rPr>
              <a:t>2</a:t>
            </a:r>
            <a:r>
              <a:rPr sz="1725" spc="-240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158" dirty="0">
                <a:latin typeface="Times New Roman"/>
                <a:cs typeface="Times New Roman"/>
              </a:rPr>
              <a:t> </a:t>
            </a:r>
            <a:r>
              <a:rPr sz="1725" i="1" spc="15" dirty="0">
                <a:latin typeface="Times New Roman"/>
                <a:cs typeface="Times New Roman"/>
              </a:rPr>
              <a:t>P</a:t>
            </a:r>
            <a:r>
              <a:rPr sz="1725" i="1" spc="-105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135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a</a:t>
            </a:r>
            <a:r>
              <a:rPr sz="1725" i="1" spc="-105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</a:t>
            </a:r>
            <a:r>
              <a:rPr sz="1725" spc="-135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c</a:t>
            </a:r>
            <a:r>
              <a:rPr sz="1725" i="1" spc="-116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</a:t>
            </a:r>
            <a:r>
              <a:rPr sz="1725" spc="-161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b</a:t>
            </a:r>
            <a:r>
              <a:rPr sz="1725" i="1" spc="-214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214" dirty="0">
                <a:latin typeface="Times New Roman"/>
                <a:cs typeface="Times New Roman"/>
              </a:rPr>
              <a:t> </a:t>
            </a:r>
            <a:r>
              <a:rPr sz="1725" i="1" spc="-30" dirty="0">
                <a:latin typeface="Times New Roman"/>
                <a:cs typeface="Times New Roman"/>
              </a:rPr>
              <a:t>q</a:t>
            </a:r>
            <a:r>
              <a:rPr sz="1519" i="1" spc="-45" baseline="-24691" dirty="0">
                <a:latin typeface="Times New Roman"/>
                <a:cs typeface="Times New Roman"/>
              </a:rPr>
              <a:t>V	</a:t>
            </a:r>
            <a:r>
              <a:rPr sz="2588" spc="23" baseline="-36231" dirty="0">
                <a:latin typeface="Symbol"/>
                <a:cs typeface="Symbol"/>
              </a:rPr>
              <a:t></a:t>
            </a:r>
            <a:r>
              <a:rPr sz="2588" spc="169" baseline="-36231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a</a:t>
            </a:r>
            <a:r>
              <a:rPr sz="1725" i="1" spc="-113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</a:t>
            </a:r>
            <a:r>
              <a:rPr sz="1725" spc="-139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c</a:t>
            </a:r>
            <a:r>
              <a:rPr sz="1725" i="1" spc="-124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</a:t>
            </a:r>
            <a:r>
              <a:rPr sz="1725" spc="-165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b</a:t>
            </a:r>
            <a:r>
              <a:rPr sz="1725" i="1" spc="-217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217" dirty="0">
                <a:latin typeface="Times New Roman"/>
                <a:cs typeface="Times New Roman"/>
              </a:rPr>
              <a:t> </a:t>
            </a:r>
            <a:r>
              <a:rPr sz="1725" i="1" spc="-30" dirty="0">
                <a:latin typeface="Times New Roman"/>
                <a:cs typeface="Times New Roman"/>
              </a:rPr>
              <a:t>q</a:t>
            </a:r>
            <a:r>
              <a:rPr sz="1519" i="1" spc="-45" baseline="-24691" dirty="0">
                <a:latin typeface="Times New Roman"/>
                <a:cs typeface="Times New Roman"/>
              </a:rPr>
              <a:t>V </a:t>
            </a:r>
            <a:r>
              <a:rPr sz="1519" i="1" spc="213" baseline="-24691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139" dirty="0">
                <a:latin typeface="Times New Roman"/>
                <a:cs typeface="Times New Roman"/>
              </a:rPr>
              <a:t> </a:t>
            </a:r>
            <a:r>
              <a:rPr sz="1725" spc="11" dirty="0">
                <a:latin typeface="Times New Roman"/>
                <a:cs typeface="Times New Roman"/>
              </a:rPr>
              <a:t>2</a:t>
            </a:r>
            <a:r>
              <a:rPr sz="1725" spc="-244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161" dirty="0">
                <a:latin typeface="Times New Roman"/>
                <a:cs typeface="Times New Roman"/>
              </a:rPr>
              <a:t> </a:t>
            </a:r>
            <a:r>
              <a:rPr sz="1725" i="1" spc="15" dirty="0">
                <a:latin typeface="Times New Roman"/>
                <a:cs typeface="Times New Roman"/>
              </a:rPr>
              <a:t>P</a:t>
            </a:r>
            <a:endParaRPr sz="172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75787" y="4426332"/>
            <a:ext cx="2960846" cy="265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608296" algn="l"/>
                <a:tab pos="2175986" algn="l"/>
                <a:tab pos="2839403" algn="l"/>
              </a:tabLst>
            </a:pPr>
            <a:r>
              <a:rPr sz="1725" i="1" spc="11" dirty="0">
                <a:latin typeface="Times New Roman"/>
                <a:cs typeface="Times New Roman"/>
              </a:rPr>
              <a:t>b	b	</a:t>
            </a:r>
            <a:r>
              <a:rPr sz="1725" spc="11" dirty="0">
                <a:latin typeface="Times New Roman"/>
                <a:cs typeface="Times New Roman"/>
              </a:rPr>
              <a:t>2</a:t>
            </a:r>
            <a:r>
              <a:rPr sz="1725" spc="-240" dirty="0">
                <a:latin typeface="Times New Roman"/>
                <a:cs typeface="Times New Roman"/>
              </a:rPr>
              <a:t> </a:t>
            </a:r>
            <a:r>
              <a:rPr sz="1725" spc="4" dirty="0">
                <a:latin typeface="Symbol"/>
                <a:cs typeface="Symbol"/>
              </a:rPr>
              <a:t></a:t>
            </a:r>
            <a:r>
              <a:rPr sz="1725" spc="-270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b</a:t>
            </a:r>
            <a:r>
              <a:rPr sz="1725" i="1" dirty="0">
                <a:latin typeface="Times New Roman"/>
                <a:cs typeface="Times New Roman"/>
              </a:rPr>
              <a:t>	</a:t>
            </a:r>
            <a:r>
              <a:rPr sz="1725" spc="11" dirty="0">
                <a:latin typeface="Times New Roman"/>
                <a:cs typeface="Times New Roman"/>
              </a:rPr>
              <a:t>2</a:t>
            </a:r>
            <a:endParaRPr sz="1725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5249" y="4112394"/>
            <a:ext cx="3153728" cy="265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688306" algn="l"/>
                <a:tab pos="2382679" algn="l"/>
                <a:tab pos="3032284" algn="l"/>
              </a:tabLst>
            </a:pPr>
            <a:r>
              <a:rPr sz="1725" spc="53" dirty="0">
                <a:latin typeface="Times New Roman"/>
                <a:cs typeface="Times New Roman"/>
              </a:rPr>
              <a:t>(</a:t>
            </a:r>
            <a:r>
              <a:rPr sz="1725" i="1" spc="11" dirty="0">
                <a:latin typeface="Times New Roman"/>
                <a:cs typeface="Times New Roman"/>
              </a:rPr>
              <a:t>a</a:t>
            </a:r>
            <a:r>
              <a:rPr sz="1725" i="1" spc="-105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79" dirty="0">
                <a:latin typeface="Times New Roman"/>
                <a:cs typeface="Times New Roman"/>
              </a:rPr>
              <a:t> </a:t>
            </a:r>
            <a:r>
              <a:rPr sz="1725" i="1" spc="60" dirty="0">
                <a:latin typeface="Times New Roman"/>
                <a:cs typeface="Times New Roman"/>
              </a:rPr>
              <a:t>P</a:t>
            </a:r>
            <a:r>
              <a:rPr sz="1725" spc="8" dirty="0">
                <a:latin typeface="Times New Roman"/>
                <a:cs typeface="Times New Roman"/>
              </a:rPr>
              <a:t>)</a:t>
            </a:r>
            <a:r>
              <a:rPr sz="1725" dirty="0">
                <a:latin typeface="Times New Roman"/>
                <a:cs typeface="Times New Roman"/>
              </a:rPr>
              <a:t>	</a:t>
            </a:r>
            <a:r>
              <a:rPr sz="1725" i="1" spc="11" dirty="0">
                <a:latin typeface="Times New Roman"/>
                <a:cs typeface="Times New Roman"/>
              </a:rPr>
              <a:t>a</a:t>
            </a:r>
            <a:r>
              <a:rPr sz="1725" i="1" spc="-105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83" dirty="0">
                <a:latin typeface="Times New Roman"/>
                <a:cs typeface="Times New Roman"/>
              </a:rPr>
              <a:t> </a:t>
            </a:r>
            <a:r>
              <a:rPr sz="1725" i="1" spc="15" dirty="0">
                <a:latin typeface="Times New Roman"/>
                <a:cs typeface="Times New Roman"/>
              </a:rPr>
              <a:t>P</a:t>
            </a:r>
            <a:r>
              <a:rPr sz="1725" i="1" dirty="0">
                <a:latin typeface="Times New Roman"/>
                <a:cs typeface="Times New Roman"/>
              </a:rPr>
              <a:t>	</a:t>
            </a:r>
            <a:r>
              <a:rPr sz="1725" i="1" spc="11" dirty="0">
                <a:latin typeface="Times New Roman"/>
                <a:cs typeface="Times New Roman"/>
              </a:rPr>
              <a:t>a</a:t>
            </a:r>
            <a:r>
              <a:rPr sz="1725" i="1" spc="-105" dirty="0">
                <a:latin typeface="Times New Roman"/>
                <a:cs typeface="Times New Roman"/>
              </a:rPr>
              <a:t> </a:t>
            </a:r>
            <a:r>
              <a:rPr sz="1725" spc="15" dirty="0">
                <a:latin typeface="Symbol"/>
                <a:cs typeface="Symbol"/>
              </a:rPr>
              <a:t></a:t>
            </a:r>
            <a:r>
              <a:rPr sz="1725" spc="-161" dirty="0">
                <a:latin typeface="Times New Roman"/>
                <a:cs typeface="Times New Roman"/>
              </a:rPr>
              <a:t> </a:t>
            </a:r>
            <a:r>
              <a:rPr sz="1725" i="1" spc="11" dirty="0">
                <a:latin typeface="Times New Roman"/>
                <a:cs typeface="Times New Roman"/>
              </a:rPr>
              <a:t>c</a:t>
            </a:r>
            <a:r>
              <a:rPr sz="1725" i="1" dirty="0">
                <a:latin typeface="Times New Roman"/>
                <a:cs typeface="Times New Roman"/>
              </a:rPr>
              <a:t>	</a:t>
            </a:r>
            <a:r>
              <a:rPr sz="1725" i="1" spc="11" dirty="0">
                <a:latin typeface="Times New Roman"/>
                <a:cs typeface="Times New Roman"/>
              </a:rPr>
              <a:t>q</a:t>
            </a:r>
            <a:endParaRPr sz="1725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76906" y="4243423"/>
            <a:ext cx="84296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4" dirty="0">
                <a:latin typeface="Times New Roman"/>
                <a:cs typeface="Times New Roman"/>
              </a:rPr>
              <a:t>*</a:t>
            </a:r>
            <a:endParaRPr sz="1013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101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9656" y="239670"/>
            <a:ext cx="761904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600" dirty="0"/>
              <a:t>A Stackelberg-duopólium alapmodellje</a:t>
            </a:r>
            <a:r>
              <a:rPr sz="3600" spc="-240" dirty="0"/>
              <a:t> </a:t>
            </a:r>
            <a:r>
              <a:rPr sz="3600" spc="-4" dirty="0"/>
              <a:t>II.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054" y="2113407"/>
            <a:ext cx="746664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0114" algn="ctr">
              <a:lnSpc>
                <a:spcPts val="791"/>
              </a:lnSpc>
              <a:tabLst>
                <a:tab pos="1839278" algn="l"/>
                <a:tab pos="2265521" algn="l"/>
              </a:tabLst>
            </a:pPr>
            <a:r>
              <a:rPr sz="1388" spc="4" dirty="0">
                <a:latin typeface="Arial"/>
                <a:cs typeface="Arial"/>
              </a:rPr>
              <a:t>*	*	*</a:t>
            </a:r>
            <a:endParaRPr sz="1388" dirty="0">
              <a:latin typeface="Arial"/>
              <a:cs typeface="Arial"/>
            </a:endParaRPr>
          </a:p>
          <a:p>
            <a:pPr marL="180975" indent="-171450">
              <a:lnSpc>
                <a:spcPts val="1646"/>
              </a:lnSpc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Majd számítsuk ki </a:t>
            </a:r>
            <a:r>
              <a:rPr sz="2100" spc="-23" dirty="0">
                <a:latin typeface="Arial"/>
                <a:cs typeface="Arial"/>
              </a:rPr>
              <a:t>MR</a:t>
            </a:r>
            <a:r>
              <a:rPr sz="2081" spc="-33" baseline="-21021" dirty="0">
                <a:latin typeface="Arial"/>
                <a:cs typeface="Arial"/>
              </a:rPr>
              <a:t>V</a:t>
            </a:r>
            <a:r>
              <a:rPr sz="2100" spc="-23" dirty="0">
                <a:latin typeface="Arial"/>
                <a:cs typeface="Arial"/>
              </a:rPr>
              <a:t>-t, </a:t>
            </a:r>
            <a:r>
              <a:rPr sz="2100" spc="4" dirty="0">
                <a:latin typeface="Arial"/>
                <a:cs typeface="Arial"/>
              </a:rPr>
              <a:t>q</a:t>
            </a:r>
            <a:r>
              <a:rPr sz="2081" spc="5" baseline="-21021" dirty="0">
                <a:latin typeface="Arial"/>
                <a:cs typeface="Arial"/>
              </a:rPr>
              <a:t>V </a:t>
            </a:r>
            <a:r>
              <a:rPr sz="2100" dirty="0">
                <a:latin typeface="Arial"/>
                <a:cs typeface="Arial"/>
              </a:rPr>
              <a:t>-t és </a:t>
            </a:r>
            <a:r>
              <a:rPr sz="2100" spc="4" dirty="0">
                <a:latin typeface="Arial"/>
                <a:cs typeface="Arial"/>
              </a:rPr>
              <a:t>q</a:t>
            </a:r>
            <a:r>
              <a:rPr sz="2081" spc="5" baseline="-21021" dirty="0">
                <a:latin typeface="Arial"/>
                <a:cs typeface="Arial"/>
              </a:rPr>
              <a:t>K </a:t>
            </a:r>
            <a:r>
              <a:rPr sz="2100" spc="4" dirty="0">
                <a:latin typeface="Arial"/>
                <a:cs typeface="Arial"/>
              </a:rPr>
              <a:t>(q</a:t>
            </a:r>
            <a:r>
              <a:rPr sz="2081" spc="5" baseline="-21021" dirty="0">
                <a:latin typeface="Arial"/>
                <a:cs typeface="Arial"/>
              </a:rPr>
              <a:t>V </a:t>
            </a:r>
            <a:r>
              <a:rPr sz="2100" dirty="0">
                <a:latin typeface="Arial"/>
                <a:cs typeface="Arial"/>
              </a:rPr>
              <a:t>)-t </a:t>
            </a:r>
            <a:r>
              <a:rPr sz="2100" spc="-8" dirty="0">
                <a:latin typeface="Arial"/>
                <a:cs typeface="Arial"/>
              </a:rPr>
              <a:t>MR</a:t>
            </a:r>
            <a:r>
              <a:rPr sz="2081" spc="-11" baseline="-21021" dirty="0">
                <a:latin typeface="Arial"/>
                <a:cs typeface="Arial"/>
              </a:rPr>
              <a:t>V</a:t>
            </a:r>
            <a:r>
              <a:rPr sz="2100" spc="-8" dirty="0">
                <a:latin typeface="Arial"/>
                <a:cs typeface="Arial"/>
              </a:rPr>
              <a:t>=MC</a:t>
            </a:r>
            <a:r>
              <a:rPr sz="2081" spc="-11" baseline="-21021" dirty="0">
                <a:latin typeface="Arial"/>
                <a:cs typeface="Arial"/>
              </a:rPr>
              <a:t>V  </a:t>
            </a:r>
            <a:r>
              <a:rPr sz="2081" spc="62" baseline="-21021" dirty="0">
                <a:latin typeface="Arial"/>
                <a:cs typeface="Arial"/>
              </a:rPr>
              <a:t> </a:t>
            </a:r>
            <a:r>
              <a:rPr sz="2100" spc="-4" dirty="0">
                <a:latin typeface="Arial"/>
                <a:cs typeface="Arial"/>
              </a:rPr>
              <a:t>alapján</a:t>
            </a:r>
            <a:r>
              <a:rPr sz="2100" spc="-4" dirty="0"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55" y="3253073"/>
            <a:ext cx="6572726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71450"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A </a:t>
            </a:r>
            <a:r>
              <a:rPr sz="2100" dirty="0">
                <a:latin typeface="Arial"/>
                <a:cs typeface="Arial"/>
              </a:rPr>
              <a:t>teljes kibocsátás, </a:t>
            </a:r>
            <a:r>
              <a:rPr sz="2100" spc="-4" dirty="0">
                <a:latin typeface="Arial"/>
                <a:cs typeface="Arial"/>
              </a:rPr>
              <a:t>az ár és a </a:t>
            </a:r>
            <a:r>
              <a:rPr sz="2100" dirty="0">
                <a:latin typeface="Arial"/>
                <a:cs typeface="Arial"/>
              </a:rPr>
              <a:t>profitszintek </a:t>
            </a:r>
            <a:r>
              <a:rPr sz="2100" spc="-4" dirty="0">
                <a:latin typeface="Arial"/>
                <a:cs typeface="Arial"/>
              </a:rPr>
              <a:t>ez</a:t>
            </a:r>
            <a:r>
              <a:rPr sz="2100" spc="-139" dirty="0">
                <a:latin typeface="Arial"/>
                <a:cs typeface="Arial"/>
              </a:rPr>
              <a:t> </a:t>
            </a:r>
            <a:r>
              <a:rPr sz="2100" spc="4" dirty="0">
                <a:latin typeface="Arial"/>
                <a:cs typeface="Arial"/>
              </a:rPr>
              <a:t>alapján: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54" y="4403407"/>
            <a:ext cx="7538085" cy="710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71450"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Az elsőnek lépő van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spc="-4" dirty="0">
                <a:latin typeface="Arial"/>
                <a:cs typeface="Arial"/>
              </a:rPr>
              <a:t>előnyben</a:t>
            </a:r>
            <a:endParaRPr sz="2100">
              <a:latin typeface="Arial"/>
              <a:cs typeface="Arial"/>
            </a:endParaRPr>
          </a:p>
          <a:p>
            <a:pPr marL="180975" indent="-171450">
              <a:spcBef>
                <a:spcPts val="495"/>
              </a:spcBef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Azonos </a:t>
            </a:r>
            <a:r>
              <a:rPr sz="2100" dirty="0">
                <a:latin typeface="Arial"/>
                <a:cs typeface="Arial"/>
              </a:rPr>
              <a:t>költségek </a:t>
            </a:r>
            <a:r>
              <a:rPr sz="2100" spc="-4" dirty="0">
                <a:latin typeface="Arial"/>
                <a:cs typeface="Arial"/>
              </a:rPr>
              <a:t>mellett </a:t>
            </a:r>
            <a:r>
              <a:rPr sz="2100" dirty="0">
                <a:latin typeface="Arial"/>
                <a:cs typeface="Arial"/>
              </a:rPr>
              <a:t>eltérő piaci részesedés:</a:t>
            </a:r>
            <a:r>
              <a:rPr sz="2100" spc="60" dirty="0">
                <a:latin typeface="Arial"/>
                <a:cs typeface="Arial"/>
              </a:rPr>
              <a:t> </a:t>
            </a:r>
            <a:r>
              <a:rPr sz="2100" spc="-4" dirty="0">
                <a:latin typeface="Arial"/>
                <a:cs typeface="Arial"/>
              </a:rPr>
              <a:t>aszimmetria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7058" y="2835543"/>
            <a:ext cx="445294" cy="0"/>
          </a:xfrm>
          <a:custGeom>
            <a:avLst/>
            <a:gdLst/>
            <a:ahLst/>
            <a:cxnLst/>
            <a:rect l="l" t="t" r="r" b="b"/>
            <a:pathLst>
              <a:path w="593725">
                <a:moveTo>
                  <a:pt x="0" y="0"/>
                </a:moveTo>
                <a:lnTo>
                  <a:pt x="593505" y="0"/>
                </a:lnTo>
              </a:path>
            </a:pathLst>
          </a:custGeom>
          <a:ln w="12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3460223" y="2835543"/>
            <a:ext cx="44196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8824" y="0"/>
                </a:lnTo>
              </a:path>
            </a:pathLst>
          </a:custGeom>
          <a:ln w="12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5845157" y="2835543"/>
            <a:ext cx="44196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8824" y="0"/>
                </a:lnTo>
              </a:path>
            </a:pathLst>
          </a:custGeom>
          <a:ln w="12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6497632" y="2835543"/>
            <a:ext cx="44196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8801" y="0"/>
                </a:lnTo>
              </a:path>
            </a:pathLst>
          </a:custGeom>
          <a:ln w="12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7178195" y="2835543"/>
            <a:ext cx="44196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8824" y="0"/>
                </a:lnTo>
              </a:path>
            </a:pathLst>
          </a:custGeom>
          <a:ln w="12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object 11"/>
          <p:cNvSpPr txBox="1"/>
          <p:nvPr/>
        </p:nvSpPr>
        <p:spPr>
          <a:xfrm>
            <a:off x="4661328" y="2819587"/>
            <a:ext cx="86248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480536" algn="l"/>
                <a:tab pos="772477" algn="l"/>
              </a:tabLst>
            </a:pPr>
            <a:r>
              <a:rPr sz="1013" i="1" spc="11" dirty="0">
                <a:latin typeface="Times New Roman"/>
                <a:cs typeface="Times New Roman"/>
              </a:rPr>
              <a:t>K	K	V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96355" y="2819587"/>
            <a:ext cx="99536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i="1" spc="11" dirty="0">
                <a:latin typeface="Times New Roman"/>
                <a:cs typeface="Times New Roman"/>
              </a:rPr>
              <a:t>V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3190" y="2819587"/>
            <a:ext cx="1427321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336834" algn="l"/>
              </a:tabLst>
            </a:pPr>
            <a:r>
              <a:rPr sz="1013" i="1" spc="8" dirty="0">
                <a:latin typeface="Times New Roman"/>
                <a:cs typeface="Times New Roman"/>
              </a:rPr>
              <a:t>V 	</a:t>
            </a:r>
            <a:r>
              <a:rPr sz="1013" i="1" spc="11" dirty="0">
                <a:latin typeface="Times New Roman"/>
                <a:cs typeface="Times New Roman"/>
              </a:rPr>
              <a:t>V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22941" y="2668016"/>
            <a:ext cx="809625" cy="27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675799" algn="l"/>
              </a:tabLst>
            </a:pPr>
            <a:r>
              <a:rPr sz="1763" spc="4" dirty="0">
                <a:latin typeface="Symbol"/>
                <a:cs typeface="Symbol"/>
              </a:rPr>
              <a:t></a:t>
            </a:r>
            <a:r>
              <a:rPr sz="1763" spc="4" dirty="0">
                <a:latin typeface="Times New Roman"/>
                <a:cs typeface="Times New Roman"/>
              </a:rPr>
              <a:t>	</a:t>
            </a:r>
            <a:r>
              <a:rPr sz="1763" spc="4" dirty="0">
                <a:latin typeface="Symbol"/>
                <a:cs typeface="Symbol"/>
              </a:rPr>
              <a:t></a:t>
            </a:r>
            <a:endParaRPr sz="1763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50860" y="2526048"/>
            <a:ext cx="1764983" cy="27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661511" algn="l"/>
                <a:tab pos="1342073" algn="l"/>
              </a:tabLst>
            </a:pPr>
            <a:r>
              <a:rPr sz="1763" i="1" spc="4" dirty="0">
                <a:latin typeface="Times New Roman"/>
                <a:cs typeface="Times New Roman"/>
              </a:rPr>
              <a:t>a</a:t>
            </a:r>
            <a:r>
              <a:rPr sz="1763" i="1" spc="-113" dirty="0">
                <a:latin typeface="Times New Roman"/>
                <a:cs typeface="Times New Roman"/>
              </a:rPr>
              <a:t> </a:t>
            </a:r>
            <a:r>
              <a:rPr sz="1763" spc="4" dirty="0">
                <a:latin typeface="Symbol"/>
                <a:cs typeface="Symbol"/>
              </a:rPr>
              <a:t></a:t>
            </a:r>
            <a:r>
              <a:rPr sz="1763" spc="-172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c	a</a:t>
            </a:r>
            <a:r>
              <a:rPr sz="1763" i="1" spc="-113" dirty="0">
                <a:latin typeface="Times New Roman"/>
                <a:cs typeface="Times New Roman"/>
              </a:rPr>
              <a:t> </a:t>
            </a:r>
            <a:r>
              <a:rPr sz="1763" spc="4" dirty="0">
                <a:latin typeface="Symbol"/>
                <a:cs typeface="Symbol"/>
              </a:rPr>
              <a:t></a:t>
            </a:r>
            <a:r>
              <a:rPr sz="1763" spc="-172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c	a </a:t>
            </a:r>
            <a:r>
              <a:rPr sz="1763" spc="4" dirty="0">
                <a:latin typeface="Symbol"/>
                <a:cs typeface="Symbol"/>
              </a:rPr>
              <a:t></a:t>
            </a:r>
            <a:r>
              <a:rPr sz="1763" spc="-360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c</a:t>
            </a:r>
            <a:endParaRPr sz="176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6678" y="2534666"/>
            <a:ext cx="1692593" cy="432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740569" algn="l"/>
                <a:tab pos="1163479" algn="l"/>
                <a:tab pos="1460183" algn="l"/>
              </a:tabLst>
            </a:pPr>
            <a:r>
              <a:rPr sz="1763" spc="8" dirty="0">
                <a:latin typeface="Symbol"/>
                <a:cs typeface="Symbol"/>
              </a:rPr>
              <a:t></a:t>
            </a:r>
            <a:r>
              <a:rPr sz="1763" spc="8" dirty="0">
                <a:latin typeface="Times New Roman"/>
                <a:cs typeface="Times New Roman"/>
              </a:rPr>
              <a:t>	</a:t>
            </a:r>
            <a:r>
              <a:rPr sz="1763" spc="4" dirty="0">
                <a:latin typeface="Symbol"/>
                <a:cs typeface="Symbol"/>
              </a:rPr>
              <a:t></a:t>
            </a:r>
            <a:r>
              <a:rPr sz="1763" spc="-34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q	</a:t>
            </a:r>
            <a:r>
              <a:rPr sz="2813" spc="-233" dirty="0">
                <a:latin typeface="Symbol"/>
                <a:cs typeface="Symbol"/>
              </a:rPr>
              <a:t></a:t>
            </a:r>
            <a:r>
              <a:rPr sz="1763" i="1" spc="-233" dirty="0">
                <a:latin typeface="Times New Roman"/>
                <a:cs typeface="Times New Roman"/>
              </a:rPr>
              <a:t>q	</a:t>
            </a:r>
            <a:r>
              <a:rPr sz="2813" spc="-116" dirty="0">
                <a:latin typeface="Symbol"/>
                <a:cs typeface="Symbol"/>
              </a:rPr>
              <a:t></a:t>
            </a:r>
            <a:r>
              <a:rPr sz="1763" spc="-116" dirty="0">
                <a:latin typeface="Symbol"/>
                <a:cs typeface="Symbol"/>
              </a:rPr>
              <a:t></a:t>
            </a:r>
            <a:endParaRPr sz="1763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71471" y="2526048"/>
            <a:ext cx="626269" cy="27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2644" spc="5" baseline="-35460" dirty="0">
                <a:latin typeface="Symbol"/>
                <a:cs typeface="Symbol"/>
              </a:rPr>
              <a:t></a:t>
            </a:r>
            <a:r>
              <a:rPr sz="2644" spc="5" baseline="-35460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a </a:t>
            </a:r>
            <a:r>
              <a:rPr sz="1763" spc="4" dirty="0">
                <a:latin typeface="Symbol"/>
                <a:cs typeface="Symbol"/>
              </a:rPr>
              <a:t></a:t>
            </a:r>
            <a:r>
              <a:rPr sz="1763" spc="-244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c</a:t>
            </a:r>
            <a:endParaRPr sz="176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5707" y="2668016"/>
            <a:ext cx="2533174" cy="27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491966" algn="l"/>
                <a:tab pos="1819751" algn="l"/>
                <a:tab pos="2301240" algn="l"/>
              </a:tabLst>
            </a:pPr>
            <a:r>
              <a:rPr sz="1763" i="1" spc="4" dirty="0">
                <a:latin typeface="Times New Roman"/>
                <a:cs typeface="Times New Roman"/>
              </a:rPr>
              <a:t>MR</a:t>
            </a:r>
            <a:r>
              <a:rPr sz="1763" i="1" dirty="0">
                <a:latin typeface="Times New Roman"/>
                <a:cs typeface="Times New Roman"/>
              </a:rPr>
              <a:t>	</a:t>
            </a:r>
            <a:r>
              <a:rPr sz="1763" spc="4" dirty="0">
                <a:latin typeface="Symbol"/>
                <a:cs typeface="Symbol"/>
              </a:rPr>
              <a:t></a:t>
            </a:r>
            <a:r>
              <a:rPr sz="1763" spc="116" dirty="0">
                <a:latin typeface="Times New Roman"/>
                <a:cs typeface="Times New Roman"/>
              </a:rPr>
              <a:t> </a:t>
            </a:r>
            <a:r>
              <a:rPr sz="2644" i="1" spc="5" baseline="35460" dirty="0">
                <a:latin typeface="Times New Roman"/>
                <a:cs typeface="Times New Roman"/>
              </a:rPr>
              <a:t>a</a:t>
            </a:r>
            <a:r>
              <a:rPr sz="2644" i="1" spc="-169" baseline="35460" dirty="0">
                <a:latin typeface="Times New Roman"/>
                <a:cs typeface="Times New Roman"/>
              </a:rPr>
              <a:t> </a:t>
            </a:r>
            <a:r>
              <a:rPr sz="2644" spc="5" baseline="35460" dirty="0">
                <a:latin typeface="Symbol"/>
                <a:cs typeface="Symbol"/>
              </a:rPr>
              <a:t></a:t>
            </a:r>
            <a:r>
              <a:rPr sz="2644" spc="-213" baseline="35460" dirty="0">
                <a:latin typeface="Times New Roman"/>
                <a:cs typeface="Times New Roman"/>
              </a:rPr>
              <a:t> </a:t>
            </a:r>
            <a:r>
              <a:rPr sz="2644" i="1" spc="5" baseline="35460" dirty="0">
                <a:latin typeface="Times New Roman"/>
                <a:cs typeface="Times New Roman"/>
              </a:rPr>
              <a:t>c</a:t>
            </a:r>
            <a:r>
              <a:rPr sz="2644" i="1" spc="39" baseline="35460" dirty="0">
                <a:latin typeface="Times New Roman"/>
                <a:cs typeface="Times New Roman"/>
              </a:rPr>
              <a:t> </a:t>
            </a:r>
            <a:r>
              <a:rPr sz="1763" spc="4" dirty="0">
                <a:latin typeface="Symbol"/>
                <a:cs typeface="Symbol"/>
              </a:rPr>
              <a:t></a:t>
            </a:r>
            <a:r>
              <a:rPr sz="1763" spc="-199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b</a:t>
            </a:r>
            <a:r>
              <a:rPr sz="1763" i="1" spc="-221" dirty="0">
                <a:latin typeface="Times New Roman"/>
                <a:cs typeface="Times New Roman"/>
              </a:rPr>
              <a:t> </a:t>
            </a:r>
            <a:r>
              <a:rPr sz="1763" dirty="0">
                <a:latin typeface="Symbol"/>
                <a:cs typeface="Symbol"/>
              </a:rPr>
              <a:t></a:t>
            </a:r>
            <a:r>
              <a:rPr sz="1763" spc="-221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q</a:t>
            </a:r>
            <a:r>
              <a:rPr sz="1763" i="1" dirty="0">
                <a:latin typeface="Times New Roman"/>
                <a:cs typeface="Times New Roman"/>
              </a:rPr>
              <a:t>	</a:t>
            </a:r>
            <a:r>
              <a:rPr sz="1763" spc="4" dirty="0">
                <a:latin typeface="Symbol"/>
                <a:cs typeface="Symbol"/>
              </a:rPr>
              <a:t></a:t>
            </a:r>
            <a:r>
              <a:rPr sz="1763" spc="-60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c</a:t>
            </a:r>
            <a:r>
              <a:rPr sz="1763" i="1" dirty="0">
                <a:latin typeface="Times New Roman"/>
                <a:cs typeface="Times New Roman"/>
              </a:rPr>
              <a:t>	</a:t>
            </a:r>
            <a:r>
              <a:rPr sz="1763" spc="8" dirty="0">
                <a:latin typeface="Symbol"/>
                <a:cs typeface="Symbol"/>
              </a:rPr>
              <a:t></a:t>
            </a:r>
            <a:endParaRPr sz="1763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09856" y="2844015"/>
            <a:ext cx="4064318" cy="27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2394109" algn="l"/>
                <a:tab pos="3046571" algn="l"/>
                <a:tab pos="3727133" algn="l"/>
              </a:tabLst>
            </a:pPr>
            <a:r>
              <a:rPr sz="1763" spc="4" dirty="0">
                <a:latin typeface="Times New Roman"/>
                <a:cs typeface="Times New Roman"/>
              </a:rPr>
              <a:t>2</a:t>
            </a:r>
            <a:r>
              <a:rPr sz="1763" spc="-251" dirty="0">
                <a:latin typeface="Times New Roman"/>
                <a:cs typeface="Times New Roman"/>
              </a:rPr>
              <a:t> </a:t>
            </a:r>
            <a:r>
              <a:rPr sz="1763" dirty="0">
                <a:latin typeface="Symbol"/>
                <a:cs typeface="Symbol"/>
              </a:rPr>
              <a:t></a:t>
            </a:r>
            <a:r>
              <a:rPr sz="1763" spc="-278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b	</a:t>
            </a:r>
            <a:r>
              <a:rPr sz="1763" spc="4" dirty="0">
                <a:latin typeface="Times New Roman"/>
                <a:cs typeface="Times New Roman"/>
              </a:rPr>
              <a:t>2</a:t>
            </a:r>
            <a:r>
              <a:rPr sz="1763" spc="-251" dirty="0">
                <a:latin typeface="Times New Roman"/>
                <a:cs typeface="Times New Roman"/>
              </a:rPr>
              <a:t> </a:t>
            </a:r>
            <a:r>
              <a:rPr sz="1763" dirty="0">
                <a:latin typeface="Symbol"/>
                <a:cs typeface="Symbol"/>
              </a:rPr>
              <a:t></a:t>
            </a:r>
            <a:r>
              <a:rPr sz="1763" spc="-278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b	</a:t>
            </a:r>
            <a:r>
              <a:rPr sz="1763" spc="4" dirty="0">
                <a:latin typeface="Times New Roman"/>
                <a:cs typeface="Times New Roman"/>
              </a:rPr>
              <a:t>4</a:t>
            </a:r>
            <a:r>
              <a:rPr sz="1763" spc="-251" dirty="0">
                <a:latin typeface="Times New Roman"/>
                <a:cs typeface="Times New Roman"/>
              </a:rPr>
              <a:t> </a:t>
            </a:r>
            <a:r>
              <a:rPr sz="1763" dirty="0">
                <a:latin typeface="Symbol"/>
                <a:cs typeface="Symbol"/>
              </a:rPr>
              <a:t></a:t>
            </a:r>
            <a:r>
              <a:rPr sz="1763" spc="-278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b	</a:t>
            </a:r>
            <a:r>
              <a:rPr sz="1763" spc="4" dirty="0">
                <a:latin typeface="Times New Roman"/>
                <a:cs typeface="Times New Roman"/>
              </a:rPr>
              <a:t>4</a:t>
            </a:r>
            <a:r>
              <a:rPr sz="1763" spc="-289" dirty="0">
                <a:latin typeface="Times New Roman"/>
                <a:cs typeface="Times New Roman"/>
              </a:rPr>
              <a:t> </a:t>
            </a:r>
            <a:r>
              <a:rPr sz="1763" dirty="0">
                <a:latin typeface="Symbol"/>
                <a:cs typeface="Symbol"/>
              </a:rPr>
              <a:t></a:t>
            </a:r>
            <a:r>
              <a:rPr sz="1763" spc="-311" dirty="0">
                <a:latin typeface="Times New Roman"/>
                <a:cs typeface="Times New Roman"/>
              </a:rPr>
              <a:t> </a:t>
            </a:r>
            <a:r>
              <a:rPr sz="1763" i="1" spc="4" dirty="0">
                <a:latin typeface="Times New Roman"/>
                <a:cs typeface="Times New Roman"/>
              </a:rPr>
              <a:t>b</a:t>
            </a:r>
            <a:endParaRPr sz="176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97394" y="2844015"/>
            <a:ext cx="131921" cy="271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763" spc="4" dirty="0">
                <a:latin typeface="Times New Roman"/>
                <a:cs typeface="Times New Roman"/>
              </a:rPr>
              <a:t>2</a:t>
            </a:r>
            <a:endParaRPr sz="1763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33980" y="2662371"/>
            <a:ext cx="392430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316706" algn="l"/>
              </a:tabLst>
            </a:pPr>
            <a:r>
              <a:rPr sz="1013" spc="8" dirty="0">
                <a:latin typeface="Times New Roman"/>
                <a:cs typeface="Times New Roman"/>
              </a:rPr>
              <a:t>*	*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42435" y="2567120"/>
            <a:ext cx="205264" cy="2712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2644" i="1" spc="90" baseline="-24822" dirty="0">
                <a:latin typeface="Times New Roman"/>
                <a:cs typeface="Times New Roman"/>
              </a:rPr>
              <a:t>q</a:t>
            </a:r>
            <a:r>
              <a:rPr sz="1013" spc="8" dirty="0">
                <a:latin typeface="Times New Roman"/>
                <a:cs typeface="Times New Roman"/>
              </a:rPr>
              <a:t>*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93275" y="2567120"/>
            <a:ext cx="205264" cy="2712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2644" i="1" spc="90" baseline="-24822" dirty="0">
                <a:latin typeface="Times New Roman"/>
                <a:cs typeface="Times New Roman"/>
              </a:rPr>
              <a:t>q</a:t>
            </a:r>
            <a:r>
              <a:rPr sz="1013" spc="8" dirty="0">
                <a:latin typeface="Times New Roman"/>
                <a:cs typeface="Times New Roman"/>
              </a:rPr>
              <a:t>*</a:t>
            </a:r>
            <a:endParaRPr sz="1013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40615" y="3992838"/>
            <a:ext cx="840105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19864" y="0"/>
                </a:lnTo>
              </a:path>
            </a:pathLst>
          </a:custGeom>
          <a:ln w="13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5" name="object 25"/>
          <p:cNvSpPr/>
          <p:nvPr/>
        </p:nvSpPr>
        <p:spPr>
          <a:xfrm>
            <a:off x="2297978" y="3992838"/>
            <a:ext cx="681989" cy="0"/>
          </a:xfrm>
          <a:custGeom>
            <a:avLst/>
            <a:gdLst/>
            <a:ahLst/>
            <a:cxnLst/>
            <a:rect l="l" t="t" r="r" b="b"/>
            <a:pathLst>
              <a:path w="909320">
                <a:moveTo>
                  <a:pt x="0" y="0"/>
                </a:moveTo>
                <a:lnTo>
                  <a:pt x="909276" y="0"/>
                </a:lnTo>
              </a:path>
            </a:pathLst>
          </a:custGeom>
          <a:ln w="13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6"/>
          <p:cNvSpPr/>
          <p:nvPr/>
        </p:nvSpPr>
        <p:spPr>
          <a:xfrm>
            <a:off x="3710874" y="3992838"/>
            <a:ext cx="727710" cy="0"/>
          </a:xfrm>
          <a:custGeom>
            <a:avLst/>
            <a:gdLst/>
            <a:ahLst/>
            <a:cxnLst/>
            <a:rect l="l" t="t" r="r" b="b"/>
            <a:pathLst>
              <a:path w="970279">
                <a:moveTo>
                  <a:pt x="0" y="0"/>
                </a:moveTo>
                <a:lnTo>
                  <a:pt x="969674" y="0"/>
                </a:lnTo>
              </a:path>
            </a:pathLst>
          </a:custGeom>
          <a:ln w="13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5187431" y="3992838"/>
            <a:ext cx="727710" cy="0"/>
          </a:xfrm>
          <a:custGeom>
            <a:avLst/>
            <a:gdLst/>
            <a:ahLst/>
            <a:cxnLst/>
            <a:rect l="l" t="t" r="r" b="b"/>
            <a:pathLst>
              <a:path w="970279">
                <a:moveTo>
                  <a:pt x="0" y="0"/>
                </a:moveTo>
                <a:lnTo>
                  <a:pt x="969682" y="0"/>
                </a:lnTo>
              </a:path>
            </a:pathLst>
          </a:custGeom>
          <a:ln w="13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8" name="object 28"/>
          <p:cNvSpPr txBox="1"/>
          <p:nvPr/>
        </p:nvSpPr>
        <p:spPr>
          <a:xfrm>
            <a:off x="1809734" y="3818203"/>
            <a:ext cx="440055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300514" algn="l"/>
              </a:tabLst>
            </a:pPr>
            <a:r>
              <a:rPr sz="1838" i="1" spc="8" dirty="0">
                <a:latin typeface="Times New Roman"/>
                <a:cs typeface="Times New Roman"/>
              </a:rPr>
              <a:t>P	</a:t>
            </a:r>
            <a:r>
              <a:rPr sz="1838" spc="8" dirty="0">
                <a:latin typeface="Symbol"/>
                <a:cs typeface="Symbol"/>
              </a:rPr>
              <a:t></a:t>
            </a:r>
            <a:endParaRPr sz="1838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6657" y="3818203"/>
            <a:ext cx="465773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326231" algn="l"/>
              </a:tabLst>
            </a:pPr>
            <a:r>
              <a:rPr sz="1838" i="1" spc="11" dirty="0">
                <a:latin typeface="Times New Roman"/>
                <a:cs typeface="Times New Roman"/>
              </a:rPr>
              <a:t>Q	</a:t>
            </a:r>
            <a:r>
              <a:rPr sz="1838" spc="8" dirty="0">
                <a:latin typeface="Symbol"/>
                <a:cs typeface="Symbol"/>
              </a:rPr>
              <a:t></a:t>
            </a:r>
            <a:endParaRPr sz="1838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92341" y="4001740"/>
            <a:ext cx="1887379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417796" algn="l"/>
              </a:tabLst>
            </a:pPr>
            <a:r>
              <a:rPr sz="1838" spc="8" dirty="0">
                <a:latin typeface="Times New Roman"/>
                <a:cs typeface="Times New Roman"/>
              </a:rPr>
              <a:t>8</a:t>
            </a:r>
            <a:r>
              <a:rPr sz="1838" spc="-289" dirty="0">
                <a:latin typeface="Times New Roman"/>
                <a:cs typeface="Times New Roman"/>
              </a:rPr>
              <a:t> </a:t>
            </a:r>
            <a:r>
              <a:rPr sz="1838" spc="4" dirty="0">
                <a:latin typeface="Symbol"/>
                <a:cs typeface="Symbol"/>
              </a:rPr>
              <a:t></a:t>
            </a:r>
            <a:r>
              <a:rPr sz="1838" spc="-289" dirty="0">
                <a:latin typeface="Times New Roman"/>
                <a:cs typeface="Times New Roman"/>
              </a:rPr>
              <a:t> </a:t>
            </a:r>
            <a:r>
              <a:rPr sz="1838" i="1" spc="8" dirty="0">
                <a:latin typeface="Times New Roman"/>
                <a:cs typeface="Times New Roman"/>
              </a:rPr>
              <a:t>b	</a:t>
            </a:r>
            <a:r>
              <a:rPr sz="1838" spc="4" dirty="0">
                <a:latin typeface="Times New Roman"/>
                <a:cs typeface="Times New Roman"/>
              </a:rPr>
              <a:t>16</a:t>
            </a:r>
            <a:r>
              <a:rPr sz="1838" spc="-296" dirty="0">
                <a:latin typeface="Times New Roman"/>
                <a:cs typeface="Times New Roman"/>
              </a:rPr>
              <a:t> </a:t>
            </a:r>
            <a:r>
              <a:rPr sz="1838" spc="4" dirty="0">
                <a:latin typeface="Symbol"/>
                <a:cs typeface="Symbol"/>
              </a:rPr>
              <a:t></a:t>
            </a:r>
            <a:r>
              <a:rPr sz="1838" spc="-323" dirty="0">
                <a:latin typeface="Times New Roman"/>
                <a:cs typeface="Times New Roman"/>
              </a:rPr>
              <a:t> </a:t>
            </a:r>
            <a:r>
              <a:rPr sz="1838" i="1" spc="8" dirty="0">
                <a:latin typeface="Times New Roman"/>
                <a:cs typeface="Times New Roman"/>
              </a:rPr>
              <a:t>b</a:t>
            </a:r>
            <a:endParaRPr sz="1838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74339" y="4001740"/>
            <a:ext cx="137160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838" spc="8" dirty="0">
                <a:latin typeface="Times New Roman"/>
                <a:cs typeface="Times New Roman"/>
              </a:rPr>
              <a:t>4</a:t>
            </a:r>
            <a:endParaRPr sz="1838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82090" y="4001740"/>
            <a:ext cx="360998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838" spc="8" dirty="0">
                <a:latin typeface="Times New Roman"/>
                <a:cs typeface="Times New Roman"/>
              </a:rPr>
              <a:t>4</a:t>
            </a:r>
            <a:r>
              <a:rPr sz="1838" spc="-300" dirty="0">
                <a:latin typeface="Times New Roman"/>
                <a:cs typeface="Times New Roman"/>
              </a:rPr>
              <a:t> </a:t>
            </a:r>
            <a:r>
              <a:rPr sz="1838" spc="4" dirty="0">
                <a:latin typeface="Symbol"/>
                <a:cs typeface="Symbol"/>
              </a:rPr>
              <a:t></a:t>
            </a:r>
            <a:r>
              <a:rPr sz="1838" spc="-323" dirty="0">
                <a:latin typeface="Times New Roman"/>
                <a:cs typeface="Times New Roman"/>
              </a:rPr>
              <a:t> </a:t>
            </a:r>
            <a:r>
              <a:rPr sz="1838" i="1" spc="8" dirty="0">
                <a:latin typeface="Times New Roman"/>
                <a:cs typeface="Times New Roman"/>
              </a:rPr>
              <a:t>b</a:t>
            </a:r>
            <a:endParaRPr sz="1838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9656" y="3670157"/>
            <a:ext cx="2235994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574006" algn="l"/>
              </a:tabLst>
            </a:pPr>
            <a:r>
              <a:rPr sz="1838" spc="101" dirty="0">
                <a:latin typeface="Times New Roman"/>
                <a:cs typeface="Times New Roman"/>
              </a:rPr>
              <a:t>3</a:t>
            </a:r>
            <a:r>
              <a:rPr sz="1838" spc="101" dirty="0">
                <a:latin typeface="Symbol"/>
                <a:cs typeface="Symbol"/>
              </a:rPr>
              <a:t></a:t>
            </a:r>
            <a:r>
              <a:rPr sz="1838" spc="101" dirty="0">
                <a:latin typeface="Times New Roman"/>
                <a:cs typeface="Times New Roman"/>
              </a:rPr>
              <a:t>(</a:t>
            </a:r>
            <a:r>
              <a:rPr sz="1838" i="1" spc="101" dirty="0">
                <a:latin typeface="Times New Roman"/>
                <a:cs typeface="Times New Roman"/>
              </a:rPr>
              <a:t>a</a:t>
            </a:r>
            <a:r>
              <a:rPr sz="1838" i="1" spc="-116" dirty="0">
                <a:latin typeface="Times New Roman"/>
                <a:cs typeface="Times New Roman"/>
              </a:rPr>
              <a:t> </a:t>
            </a:r>
            <a:r>
              <a:rPr sz="1838" spc="8" dirty="0">
                <a:latin typeface="Symbol"/>
                <a:cs typeface="Symbol"/>
              </a:rPr>
              <a:t></a:t>
            </a:r>
            <a:r>
              <a:rPr sz="1838" spc="-176" dirty="0">
                <a:latin typeface="Times New Roman"/>
                <a:cs typeface="Times New Roman"/>
              </a:rPr>
              <a:t> </a:t>
            </a:r>
            <a:r>
              <a:rPr sz="1838" i="1" spc="26" dirty="0">
                <a:latin typeface="Times New Roman"/>
                <a:cs typeface="Times New Roman"/>
              </a:rPr>
              <a:t>c</a:t>
            </a:r>
            <a:r>
              <a:rPr sz="1838" spc="26" dirty="0">
                <a:latin typeface="Times New Roman"/>
                <a:cs typeface="Times New Roman"/>
              </a:rPr>
              <a:t>)	</a:t>
            </a:r>
            <a:r>
              <a:rPr sz="1838" i="1" spc="8" dirty="0">
                <a:latin typeface="Times New Roman"/>
                <a:cs typeface="Times New Roman"/>
              </a:rPr>
              <a:t>a</a:t>
            </a:r>
            <a:r>
              <a:rPr sz="1838" i="1" spc="-146" dirty="0">
                <a:latin typeface="Times New Roman"/>
                <a:cs typeface="Times New Roman"/>
              </a:rPr>
              <a:t> </a:t>
            </a:r>
            <a:r>
              <a:rPr sz="1838" spc="8" dirty="0">
                <a:latin typeface="Symbol"/>
                <a:cs typeface="Symbol"/>
              </a:rPr>
              <a:t></a:t>
            </a:r>
            <a:r>
              <a:rPr sz="1838" spc="-199" dirty="0">
                <a:latin typeface="Times New Roman"/>
                <a:cs typeface="Times New Roman"/>
              </a:rPr>
              <a:t> </a:t>
            </a:r>
            <a:r>
              <a:rPr sz="1838" spc="75" dirty="0">
                <a:latin typeface="Times New Roman"/>
                <a:cs typeface="Times New Roman"/>
              </a:rPr>
              <a:t>3</a:t>
            </a:r>
            <a:r>
              <a:rPr sz="1838" spc="75" dirty="0">
                <a:latin typeface="Symbol"/>
                <a:cs typeface="Symbol"/>
              </a:rPr>
              <a:t></a:t>
            </a:r>
            <a:r>
              <a:rPr sz="1838" spc="-278" dirty="0">
                <a:latin typeface="Times New Roman"/>
                <a:cs typeface="Times New Roman"/>
              </a:rPr>
              <a:t> </a:t>
            </a:r>
            <a:r>
              <a:rPr sz="1838" i="1" spc="4" dirty="0">
                <a:latin typeface="Times New Roman"/>
                <a:cs typeface="Times New Roman"/>
              </a:rPr>
              <a:t>c</a:t>
            </a:r>
            <a:endParaRPr sz="1838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13585" y="3670157"/>
            <a:ext cx="2175986" cy="282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1485900" algn="l"/>
              </a:tabLst>
            </a:pPr>
            <a:r>
              <a:rPr sz="1838" spc="26" dirty="0">
                <a:latin typeface="Times New Roman"/>
                <a:cs typeface="Times New Roman"/>
              </a:rPr>
              <a:t>(</a:t>
            </a:r>
            <a:r>
              <a:rPr sz="1838" i="1" spc="26" dirty="0">
                <a:latin typeface="Times New Roman"/>
                <a:cs typeface="Times New Roman"/>
              </a:rPr>
              <a:t>a</a:t>
            </a:r>
            <a:r>
              <a:rPr sz="1838" i="1" spc="-116" dirty="0">
                <a:latin typeface="Times New Roman"/>
                <a:cs typeface="Times New Roman"/>
              </a:rPr>
              <a:t> </a:t>
            </a:r>
            <a:r>
              <a:rPr sz="1838" spc="8" dirty="0">
                <a:latin typeface="Symbol"/>
                <a:cs typeface="Symbol"/>
              </a:rPr>
              <a:t></a:t>
            </a:r>
            <a:r>
              <a:rPr sz="1838" spc="-176" dirty="0">
                <a:latin typeface="Times New Roman"/>
                <a:cs typeface="Times New Roman"/>
              </a:rPr>
              <a:t> </a:t>
            </a:r>
            <a:r>
              <a:rPr sz="1838" i="1" spc="53" dirty="0">
                <a:latin typeface="Times New Roman"/>
                <a:cs typeface="Times New Roman"/>
              </a:rPr>
              <a:t>c</a:t>
            </a:r>
            <a:r>
              <a:rPr sz="1838" spc="53" dirty="0">
                <a:latin typeface="Times New Roman"/>
                <a:cs typeface="Times New Roman"/>
              </a:rPr>
              <a:t>)</a:t>
            </a:r>
            <a:r>
              <a:rPr sz="1575" spc="78" baseline="43650" dirty="0">
                <a:latin typeface="Times New Roman"/>
                <a:cs typeface="Times New Roman"/>
              </a:rPr>
              <a:t>2	</a:t>
            </a:r>
            <a:r>
              <a:rPr sz="1838" spc="26" dirty="0">
                <a:latin typeface="Times New Roman"/>
                <a:cs typeface="Times New Roman"/>
              </a:rPr>
              <a:t>(</a:t>
            </a:r>
            <a:r>
              <a:rPr sz="1838" i="1" spc="26" dirty="0">
                <a:latin typeface="Times New Roman"/>
                <a:cs typeface="Times New Roman"/>
              </a:rPr>
              <a:t>a</a:t>
            </a:r>
            <a:r>
              <a:rPr sz="1838" i="1" spc="-153" dirty="0">
                <a:latin typeface="Times New Roman"/>
                <a:cs typeface="Times New Roman"/>
              </a:rPr>
              <a:t> </a:t>
            </a:r>
            <a:r>
              <a:rPr sz="1838" spc="8" dirty="0">
                <a:latin typeface="Symbol"/>
                <a:cs typeface="Symbol"/>
              </a:rPr>
              <a:t></a:t>
            </a:r>
            <a:r>
              <a:rPr sz="1838" spc="-206" dirty="0">
                <a:latin typeface="Times New Roman"/>
                <a:cs typeface="Times New Roman"/>
              </a:rPr>
              <a:t> </a:t>
            </a:r>
            <a:r>
              <a:rPr sz="1838" i="1" spc="53" dirty="0">
                <a:latin typeface="Times New Roman"/>
                <a:cs typeface="Times New Roman"/>
              </a:rPr>
              <a:t>c</a:t>
            </a:r>
            <a:r>
              <a:rPr sz="1838" spc="53" dirty="0">
                <a:latin typeface="Times New Roman"/>
                <a:cs typeface="Times New Roman"/>
              </a:rPr>
              <a:t>)</a:t>
            </a:r>
            <a:r>
              <a:rPr sz="1575" spc="78" baseline="43650" dirty="0">
                <a:latin typeface="Times New Roman"/>
                <a:cs typeface="Times New Roman"/>
              </a:rPr>
              <a:t>2</a:t>
            </a:r>
            <a:endParaRPr sz="1575" baseline="43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60951" y="3812986"/>
            <a:ext cx="8810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50" spc="15" dirty="0">
                <a:latin typeface="Times New Roman"/>
                <a:cs typeface="Times New Roman"/>
              </a:rPr>
              <a:t>*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3582" y="3812986"/>
            <a:ext cx="8810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50" spc="15" dirty="0">
                <a:latin typeface="Times New Roman"/>
                <a:cs typeface="Times New Roman"/>
              </a:rPr>
              <a:t>*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69887" y="3803916"/>
            <a:ext cx="1969294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tabLst>
                <a:tab pos="353378" algn="l"/>
                <a:tab pos="1467326" algn="l"/>
              </a:tabLst>
            </a:pPr>
            <a:r>
              <a:rPr sz="1950" i="1" spc="-270" dirty="0">
                <a:latin typeface="Symbol"/>
                <a:cs typeface="Symbol"/>
              </a:rPr>
              <a:t></a:t>
            </a:r>
            <a:r>
              <a:rPr sz="1575" i="1" spc="-405" baseline="-23809" dirty="0">
                <a:latin typeface="Times New Roman"/>
                <a:cs typeface="Times New Roman"/>
              </a:rPr>
              <a:t>V	</a:t>
            </a:r>
            <a:r>
              <a:rPr sz="1838" spc="8" dirty="0">
                <a:latin typeface="Symbol"/>
                <a:cs typeface="Symbol"/>
              </a:rPr>
              <a:t></a:t>
            </a:r>
            <a:r>
              <a:rPr sz="1838" spc="8" dirty="0">
                <a:latin typeface="Times New Roman"/>
                <a:cs typeface="Times New Roman"/>
              </a:rPr>
              <a:t>	</a:t>
            </a:r>
            <a:r>
              <a:rPr sz="1950" i="1" spc="-206" dirty="0">
                <a:latin typeface="Symbol"/>
                <a:cs typeface="Symbol"/>
              </a:rPr>
              <a:t></a:t>
            </a:r>
            <a:r>
              <a:rPr sz="1575" i="1" spc="-309" baseline="-23809" dirty="0">
                <a:latin typeface="Times New Roman"/>
                <a:cs typeface="Times New Roman"/>
              </a:rPr>
              <a:t>K          </a:t>
            </a:r>
            <a:r>
              <a:rPr sz="1575" i="1" spc="-248" baseline="-23809" dirty="0">
                <a:latin typeface="Times New Roman"/>
                <a:cs typeface="Times New Roman"/>
              </a:rPr>
              <a:t> </a:t>
            </a:r>
            <a:r>
              <a:rPr sz="1838" spc="8" dirty="0">
                <a:latin typeface="Symbol"/>
                <a:cs typeface="Symbol"/>
              </a:rPr>
              <a:t></a:t>
            </a:r>
            <a:endParaRPr sz="1838">
              <a:latin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43613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5482" y="220218"/>
            <a:ext cx="7273035" cy="1198660"/>
          </a:xfrm>
          <a:prstGeom prst="rect">
            <a:avLst/>
          </a:prstGeom>
        </p:spPr>
        <p:txBody>
          <a:bodyPr vert="horz" wrap="square" lIns="0" tIns="89788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Az első </a:t>
            </a:r>
            <a:r>
              <a:rPr sz="3600" spc="-5" dirty="0"/>
              <a:t>lépés</a:t>
            </a:r>
            <a:r>
              <a:rPr sz="3600" spc="-75" dirty="0"/>
              <a:t> </a:t>
            </a:r>
            <a:r>
              <a:rPr sz="3600" spc="-5" dirty="0"/>
              <a:t>előnye:</a:t>
            </a:r>
          </a:p>
          <a:p>
            <a:pPr marL="3810" algn="ctr">
              <a:lnSpc>
                <a:spcPct val="100000"/>
              </a:lnSpc>
            </a:pPr>
            <a:r>
              <a:rPr sz="3600" spc="-5" dirty="0"/>
              <a:t>mennyiségi </a:t>
            </a:r>
            <a:r>
              <a:rPr sz="3600" dirty="0"/>
              <a:t>verseny</a:t>
            </a:r>
            <a:r>
              <a:rPr sz="3600" spc="-70" dirty="0"/>
              <a:t> </a:t>
            </a:r>
            <a:r>
              <a:rPr sz="3600" dirty="0"/>
              <a:t>esetén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5680" y="1443608"/>
            <a:ext cx="7830820" cy="424154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Az elsőként lépő </a:t>
            </a:r>
            <a:r>
              <a:rPr lang="hu-HU" sz="2400" dirty="0" smtClean="0">
                <a:latin typeface="Verdana"/>
                <a:cs typeface="Verdana"/>
              </a:rPr>
              <a:t>előnyben</a:t>
            </a:r>
            <a:r>
              <a:rPr lang="hu-HU" sz="2400" spc="6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van</a:t>
            </a:r>
            <a:endParaRPr lang="hu-HU" sz="2400" dirty="0" smtClean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dirty="0" smtClean="0">
                <a:latin typeface="Verdana"/>
                <a:cs typeface="Verdana"/>
              </a:rPr>
              <a:t>Követő </a:t>
            </a:r>
            <a:r>
              <a:rPr lang="hu-HU" sz="2400" spc="-5" dirty="0" smtClean="0">
                <a:latin typeface="Verdana"/>
                <a:cs typeface="Verdana"/>
              </a:rPr>
              <a:t>többletinformáció birtokában van</a:t>
            </a:r>
            <a:r>
              <a:rPr lang="hu-HU" sz="2400" spc="60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(ismeri</a:t>
            </a:r>
            <a:endParaRPr lang="hu-HU" sz="2400" dirty="0" smtClean="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lang="hu-HU" sz="2400" dirty="0" smtClean="0">
                <a:latin typeface="Verdana"/>
                <a:cs typeface="Verdana"/>
              </a:rPr>
              <a:t>a </a:t>
            </a:r>
            <a:r>
              <a:rPr lang="hu-HU" sz="2400" spc="-5" dirty="0" smtClean="0">
                <a:latin typeface="Verdana"/>
                <a:cs typeface="Verdana"/>
              </a:rPr>
              <a:t>vezető kibocsátását), </a:t>
            </a:r>
            <a:r>
              <a:rPr lang="hu-HU" sz="2400" dirty="0" smtClean="0">
                <a:latin typeface="Verdana"/>
                <a:cs typeface="Verdana"/>
              </a:rPr>
              <a:t>mégis </a:t>
            </a:r>
            <a:r>
              <a:rPr lang="hu-HU" sz="2400" spc="-5" dirty="0" smtClean="0">
                <a:latin typeface="Verdana"/>
                <a:cs typeface="Verdana"/>
              </a:rPr>
              <a:t>rosszabbul</a:t>
            </a:r>
            <a:r>
              <a:rPr lang="hu-HU" sz="2400" spc="7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jár.</a:t>
            </a:r>
            <a:endParaRPr lang="hu-HU" sz="2400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dirty="0" smtClean="0">
                <a:latin typeface="Verdana"/>
                <a:cs typeface="Verdana"/>
              </a:rPr>
              <a:t>Feltétel: </a:t>
            </a:r>
            <a:r>
              <a:rPr lang="hu-HU" sz="2400" spc="-10" dirty="0" smtClean="0">
                <a:latin typeface="Verdana"/>
                <a:cs typeface="Verdana"/>
              </a:rPr>
              <a:t>Elköteleződés </a:t>
            </a:r>
            <a:r>
              <a:rPr lang="hu-HU" sz="2400" dirty="0" smtClean="0">
                <a:latin typeface="Verdana"/>
                <a:cs typeface="Verdana"/>
              </a:rPr>
              <a:t>az </a:t>
            </a:r>
            <a:r>
              <a:rPr lang="hu-HU" sz="2400" spc="-5" dirty="0" smtClean="0">
                <a:latin typeface="Verdana"/>
                <a:cs typeface="Verdana"/>
              </a:rPr>
              <a:t>adott </a:t>
            </a:r>
            <a:r>
              <a:rPr lang="hu-HU" sz="2400" dirty="0" smtClean="0">
                <a:latin typeface="Verdana"/>
                <a:cs typeface="Verdana"/>
              </a:rPr>
              <a:t>output mellett  </a:t>
            </a:r>
            <a:r>
              <a:rPr lang="hu-HU" sz="2400" spc="-5" dirty="0" smtClean="0">
                <a:latin typeface="Verdana"/>
                <a:cs typeface="Verdana"/>
              </a:rPr>
              <a:t>(lépés visszafordíthatatlan) </a:t>
            </a:r>
            <a:r>
              <a:rPr lang="hu-HU" sz="2400" dirty="0" smtClean="0">
                <a:latin typeface="Verdana"/>
                <a:cs typeface="Verdana"/>
              </a:rPr>
              <a:t>– ha a vezető </a:t>
            </a:r>
            <a:r>
              <a:rPr lang="hu-HU" sz="2400" spc="-5" dirty="0" smtClean="0">
                <a:latin typeface="Verdana"/>
                <a:cs typeface="Verdana"/>
              </a:rPr>
              <a:t>lépése  </a:t>
            </a:r>
            <a:r>
              <a:rPr lang="hu-HU" sz="2400" dirty="0" smtClean="0">
                <a:latin typeface="Verdana"/>
                <a:cs typeface="Verdana"/>
              </a:rPr>
              <a:t>nem „hiteles”, a </a:t>
            </a:r>
            <a:r>
              <a:rPr lang="hu-HU" sz="2400" spc="-5" dirty="0" err="1" smtClean="0">
                <a:latin typeface="Verdana"/>
                <a:cs typeface="Verdana"/>
              </a:rPr>
              <a:t>Cournot-kimenet</a:t>
            </a:r>
            <a:r>
              <a:rPr lang="hu-HU" sz="2400" spc="-5" dirty="0" smtClean="0">
                <a:latin typeface="Verdana"/>
                <a:cs typeface="Verdana"/>
              </a:rPr>
              <a:t> valósul</a:t>
            </a:r>
            <a:r>
              <a:rPr lang="hu-HU" sz="2400" spc="50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meg.</a:t>
            </a: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Módszerek </a:t>
            </a:r>
            <a:r>
              <a:rPr lang="hu-HU" sz="2400" dirty="0" smtClean="0">
                <a:latin typeface="Verdana"/>
                <a:cs typeface="Verdana"/>
              </a:rPr>
              <a:t>az </a:t>
            </a:r>
            <a:r>
              <a:rPr lang="hu-HU" sz="2400" spc="-10" dirty="0" smtClean="0">
                <a:latin typeface="Verdana"/>
                <a:cs typeface="Verdana"/>
              </a:rPr>
              <a:t>elköteleződésre</a:t>
            </a:r>
            <a:r>
              <a:rPr lang="hu-HU" sz="2400" spc="6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pl.</a:t>
            </a:r>
            <a:endParaRPr lang="hu-HU" sz="2400" dirty="0" smtClean="0">
              <a:latin typeface="Verdana"/>
              <a:cs typeface="Verdana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68750"/>
              <a:buFont typeface="Wingdings"/>
              <a:buChar char=""/>
              <a:tabLst>
                <a:tab pos="756920" algn="l"/>
              </a:tabLst>
            </a:pPr>
            <a:r>
              <a:rPr lang="hu-HU" sz="2400" dirty="0" smtClean="0">
                <a:latin typeface="Verdana"/>
                <a:cs typeface="Verdana"/>
              </a:rPr>
              <a:t>Kapacitás</a:t>
            </a:r>
            <a:r>
              <a:rPr lang="hu-HU" sz="2400" spc="-105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kiépítése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68750"/>
              <a:buFont typeface="Wingdings"/>
              <a:buChar char=""/>
              <a:tabLst>
                <a:tab pos="756920" algn="l"/>
              </a:tabLst>
            </a:pPr>
            <a:r>
              <a:rPr lang="hu-HU" sz="2400" spc="-10" dirty="0" smtClean="0">
                <a:latin typeface="Verdana"/>
                <a:cs typeface="Verdana"/>
              </a:rPr>
              <a:t>Előzetes</a:t>
            </a:r>
            <a:r>
              <a:rPr lang="hu-HU" sz="2400" spc="-3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reputáció</a:t>
            </a:r>
            <a:endParaRPr lang="hu-HU" sz="2400" dirty="0" smtClean="0">
              <a:latin typeface="Verdana"/>
              <a:cs typeface="Verdana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68750"/>
              <a:buFont typeface="Wingdings"/>
              <a:buChar char=""/>
              <a:tabLst>
                <a:tab pos="756920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Előzetesen piacra </a:t>
            </a:r>
            <a:r>
              <a:rPr lang="hu-HU" sz="2400" dirty="0" smtClean="0">
                <a:latin typeface="Verdana"/>
                <a:cs typeface="Verdana"/>
              </a:rPr>
              <a:t>vinni az adott</a:t>
            </a:r>
            <a:r>
              <a:rPr lang="hu-HU" sz="2400" spc="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mennyiséget</a:t>
            </a:r>
            <a:endParaRPr lang="hu-HU" sz="2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62604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30579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hu-HU" sz="3600" dirty="0" smtClean="0"/>
              <a:t>Bertrand-verseny, modellfeltételek</a:t>
            </a:r>
            <a:endParaRPr lang="hu-HU" sz="36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35940" indent="-342900">
              <a:lnSpc>
                <a:spcPct val="100000"/>
              </a:lnSpc>
              <a:spcBef>
                <a:spcPts val="8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spc="-5" dirty="0"/>
              <a:t>Stratégiai </a:t>
            </a:r>
            <a:r>
              <a:rPr dirty="0"/>
              <a:t>változó:</a:t>
            </a:r>
            <a:r>
              <a:rPr spc="-45" dirty="0"/>
              <a:t> </a:t>
            </a:r>
            <a:r>
              <a:rPr dirty="0"/>
              <a:t>ár</a:t>
            </a:r>
          </a:p>
          <a:p>
            <a:pPr marL="53594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dirty="0"/>
              <a:t>Szimultán</a:t>
            </a:r>
            <a:r>
              <a:rPr spc="-80" dirty="0"/>
              <a:t> </a:t>
            </a:r>
            <a:r>
              <a:rPr spc="-5" dirty="0"/>
              <a:t>döntés</a:t>
            </a:r>
          </a:p>
          <a:p>
            <a:pPr marL="193040">
              <a:lnSpc>
                <a:spcPct val="100000"/>
              </a:lnSpc>
              <a:spcBef>
                <a:spcPts val="765"/>
              </a:spcBef>
            </a:pPr>
            <a:r>
              <a:rPr dirty="0"/>
              <a:t>Az </a:t>
            </a:r>
            <a:r>
              <a:rPr spc="-5" dirty="0"/>
              <a:t>alapmodell további</a:t>
            </a:r>
            <a:r>
              <a:rPr dirty="0"/>
              <a:t> </a:t>
            </a:r>
            <a:r>
              <a:rPr spc="-5" dirty="0"/>
              <a:t>paraméterei:</a:t>
            </a:r>
          </a:p>
          <a:p>
            <a:pPr marL="53594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dirty="0"/>
              <a:t>Azonos</a:t>
            </a:r>
            <a:r>
              <a:rPr spc="-95" dirty="0"/>
              <a:t> </a:t>
            </a:r>
            <a:r>
              <a:rPr dirty="0"/>
              <a:t>költség</a:t>
            </a:r>
          </a:p>
          <a:p>
            <a:pPr marL="535940" indent="-342900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spc="-5" dirty="0"/>
              <a:t>Nincs</a:t>
            </a:r>
            <a:r>
              <a:rPr spc="-110" dirty="0"/>
              <a:t> </a:t>
            </a:r>
            <a:r>
              <a:rPr dirty="0"/>
              <a:t>kapacitáskorlát</a:t>
            </a:r>
          </a:p>
          <a:p>
            <a:pPr marL="53594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536575" algn="l"/>
              </a:tabLst>
            </a:pPr>
            <a:r>
              <a:rPr dirty="0"/>
              <a:t>Homogén</a:t>
            </a:r>
            <a:r>
              <a:rPr spc="-100" dirty="0"/>
              <a:t> </a:t>
            </a:r>
            <a:r>
              <a:rPr spc="-5" dirty="0"/>
              <a:t>termék</a:t>
            </a:r>
          </a:p>
        </p:txBody>
      </p:sp>
    </p:spTree>
    <p:extLst>
      <p:ext uri="{BB962C8B-B14F-4D97-AF65-F5344CB8AC3E}">
        <p14:creationId xmlns:p14="http://schemas.microsoft.com/office/powerpoint/2010/main" val="2311236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93614" y="4932426"/>
            <a:ext cx="5295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p =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5669" y="4932426"/>
            <a:ext cx="5295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p =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932384"/>
              </p:ext>
            </p:extLst>
          </p:nvPr>
        </p:nvGraphicFramePr>
        <p:xfrm>
          <a:off x="622300" y="4551934"/>
          <a:ext cx="78867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42900">
                <a:tc rowSpan="2" gridSpan="2">
                  <a:txBody>
                    <a:bodyPr/>
                    <a:lstStyle/>
                    <a:p>
                      <a:pPr marL="43942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Q = 14 − P;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MC</a:t>
                      </a:r>
                      <a:r>
                        <a:rPr sz="2400" spc="-7" baseline="-20833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MC</a:t>
                      </a:r>
                      <a:r>
                        <a:rPr sz="2400" spc="-7" baseline="-20833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24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165735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735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200" dirty="0" smtClean="0">
                          <a:latin typeface="Times New Roman"/>
                          <a:cs typeface="Times New Roman"/>
                        </a:rPr>
                        <a:t>P=7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2200" dirty="0" smtClean="0">
                          <a:latin typeface="Times New Roman"/>
                          <a:cs typeface="Times New Roman"/>
                        </a:rPr>
                        <a:t>P=8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58547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lang="hu-HU" sz="2000" b="1" spc="-25" dirty="0" smtClean="0">
                          <a:latin typeface="Calibri"/>
                          <a:cs typeface="Calibri"/>
                        </a:rPr>
                        <a:t>„A”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R="71882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 =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(17,5;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17,5)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(35 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8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R="71945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 =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(0;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35)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(18 ;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18)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35482" y="220218"/>
            <a:ext cx="7273035" cy="954056"/>
          </a:xfrm>
          <a:prstGeom prst="rect">
            <a:avLst/>
          </a:prstGeom>
        </p:spPr>
        <p:txBody>
          <a:bodyPr vert="horz" wrap="square" lIns="0" tIns="309829" rIns="0" bIns="0" rtlCol="0">
            <a:spAutoFit/>
          </a:bodyPr>
          <a:lstStyle/>
          <a:p>
            <a:pPr marL="635" algn="ctr">
              <a:lnSpc>
                <a:spcPts val="5020"/>
              </a:lnSpc>
              <a:spcBef>
                <a:spcPts val="105"/>
              </a:spcBef>
            </a:pPr>
            <a:r>
              <a:rPr sz="4400" b="1" dirty="0" smtClean="0">
                <a:solidFill>
                  <a:srgbClr val="297C52"/>
                </a:solidFill>
                <a:latin typeface="Cambria"/>
                <a:cs typeface="Cambria"/>
              </a:rPr>
              <a:t>A</a:t>
            </a:r>
            <a:r>
              <a:rPr sz="4400" b="1" spc="-45" dirty="0" smtClean="0">
                <a:solidFill>
                  <a:srgbClr val="297C52"/>
                </a:solidFill>
                <a:latin typeface="Cambria"/>
                <a:cs typeface="Cambria"/>
              </a:rPr>
              <a:t> </a:t>
            </a:r>
            <a:r>
              <a:rPr sz="4400" b="1" spc="-15" dirty="0" smtClean="0">
                <a:solidFill>
                  <a:srgbClr val="297C52"/>
                </a:solidFill>
                <a:latin typeface="Cambria"/>
                <a:cs typeface="Cambria"/>
              </a:rPr>
              <a:t>Bertrand-</a:t>
            </a:r>
            <a:r>
              <a:rPr sz="4400" b="1" spc="-5" dirty="0" err="1" smtClean="0">
                <a:solidFill>
                  <a:srgbClr val="297C52"/>
                </a:solidFill>
                <a:latin typeface="Cambria"/>
                <a:cs typeface="Cambria"/>
              </a:rPr>
              <a:t>modell</a:t>
            </a:r>
            <a:r>
              <a:rPr sz="4400" b="1" spc="-114" dirty="0" smtClean="0">
                <a:solidFill>
                  <a:srgbClr val="297C52"/>
                </a:solidFill>
                <a:latin typeface="Cambria"/>
                <a:cs typeface="Cambria"/>
              </a:rPr>
              <a:t> </a:t>
            </a:r>
            <a:r>
              <a:rPr sz="4400" b="1" spc="-5" dirty="0">
                <a:solidFill>
                  <a:srgbClr val="297C52"/>
                </a:solidFill>
                <a:latin typeface="Cambria"/>
                <a:cs typeface="Cambria"/>
              </a:rPr>
              <a:t>logikája</a:t>
            </a:r>
            <a:endParaRPr sz="44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037" y="1810840"/>
            <a:ext cx="7712075" cy="305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Ha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lang="hu-HU" sz="2400" spc="-30" dirty="0" smtClean="0">
                <a:latin typeface="Calibri"/>
                <a:cs typeface="Calibri"/>
              </a:rPr>
              <a:t>két </a:t>
            </a:r>
            <a:r>
              <a:rPr lang="hu-HU" sz="2400" spc="-10" dirty="0" smtClean="0">
                <a:latin typeface="Calibri"/>
                <a:cs typeface="Calibri"/>
              </a:rPr>
              <a:t>vállalat </a:t>
            </a:r>
            <a:r>
              <a:rPr lang="hu-HU" sz="2400" spc="-15" dirty="0" smtClean="0">
                <a:latin typeface="Calibri"/>
                <a:cs typeface="Calibri"/>
              </a:rPr>
              <a:t>terméke </a:t>
            </a:r>
            <a:r>
              <a:rPr lang="hu-HU" sz="2400" spc="-10" dirty="0" smtClean="0">
                <a:latin typeface="Calibri"/>
                <a:cs typeface="Calibri"/>
              </a:rPr>
              <a:t>homogén,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10" dirty="0" smtClean="0">
                <a:latin typeface="Calibri"/>
                <a:cs typeface="Calibri"/>
              </a:rPr>
              <a:t>vásárlók</a:t>
            </a:r>
            <a:r>
              <a:rPr lang="hu-HU" sz="2400" dirty="0" smtClean="0">
                <a:latin typeface="Calibri"/>
                <a:cs typeface="Calibri"/>
              </a:rPr>
              <a:t> </a:t>
            </a:r>
            <a:r>
              <a:rPr lang="hu-HU" sz="2400" spc="-20" dirty="0" smtClean="0">
                <a:latin typeface="Calibri"/>
                <a:cs typeface="Calibri"/>
              </a:rPr>
              <a:t>számára</a:t>
            </a:r>
            <a:endParaRPr lang="hu-HU" sz="2400" dirty="0" smtClean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lang="hu-HU" sz="2400" spc="-5" dirty="0" smtClean="0">
                <a:latin typeface="Calibri"/>
                <a:cs typeface="Calibri"/>
              </a:rPr>
              <a:t>egyenértékűek </a:t>
            </a:r>
            <a:r>
              <a:rPr lang="hu-HU" sz="2400" spc="-15" dirty="0" smtClean="0">
                <a:latin typeface="Calibri"/>
                <a:cs typeface="Calibri"/>
              </a:rPr>
              <a:t>(tökéletes</a:t>
            </a:r>
            <a:r>
              <a:rPr lang="hu-HU" sz="2400" spc="-50" dirty="0" smtClean="0">
                <a:latin typeface="Calibri"/>
                <a:cs typeface="Calibri"/>
              </a:rPr>
              <a:t> </a:t>
            </a:r>
            <a:r>
              <a:rPr lang="hu-HU" sz="2400" spc="-15" dirty="0" smtClean="0">
                <a:latin typeface="Calibri"/>
                <a:cs typeface="Calibri"/>
              </a:rPr>
              <a:t>helyettesítők)</a:t>
            </a:r>
            <a:endParaRPr lang="hu-HU" sz="2400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15" dirty="0" smtClean="0">
                <a:latin typeface="Calibri"/>
                <a:cs typeface="Calibri"/>
              </a:rPr>
              <a:t>Ilyenkor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10" dirty="0" smtClean="0">
                <a:latin typeface="Calibri"/>
                <a:cs typeface="Calibri"/>
              </a:rPr>
              <a:t>vásárló </a:t>
            </a:r>
            <a:r>
              <a:rPr lang="hu-HU" sz="2400" dirty="0" smtClean="0">
                <a:latin typeface="Calibri"/>
                <a:cs typeface="Calibri"/>
              </a:rPr>
              <a:t>mindig </a:t>
            </a:r>
            <a:r>
              <a:rPr lang="hu-HU" sz="2400" spc="-5" dirty="0" smtClean="0">
                <a:latin typeface="Calibri"/>
                <a:cs typeface="Calibri"/>
              </a:rPr>
              <a:t>az olcsóbbik </a:t>
            </a:r>
            <a:r>
              <a:rPr lang="hu-HU" sz="2400" spc="-15" dirty="0" smtClean="0">
                <a:latin typeface="Calibri"/>
                <a:cs typeface="Calibri"/>
              </a:rPr>
              <a:t>terméket</a:t>
            </a:r>
            <a:r>
              <a:rPr lang="hu-HU" sz="2400" spc="-85" dirty="0" smtClean="0">
                <a:latin typeface="Calibri"/>
                <a:cs typeface="Calibri"/>
              </a:rPr>
              <a:t> </a:t>
            </a:r>
            <a:r>
              <a:rPr lang="hu-HU" sz="2400" spc="-15" dirty="0" smtClean="0">
                <a:latin typeface="Calibri"/>
                <a:cs typeface="Calibri"/>
              </a:rPr>
              <a:t>vásárolja</a:t>
            </a:r>
            <a:endParaRPr lang="hu-HU" sz="2400" dirty="0" smtClean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spc="-5" dirty="0" smtClean="0">
                <a:latin typeface="Calibri"/>
                <a:cs typeface="Calibri"/>
              </a:rPr>
              <a:t>Ha az </a:t>
            </a:r>
            <a:r>
              <a:rPr lang="hu-HU" sz="2400" dirty="0" smtClean="0">
                <a:latin typeface="Calibri"/>
                <a:cs typeface="Calibri"/>
              </a:rPr>
              <a:t>egyik </a:t>
            </a:r>
            <a:r>
              <a:rPr lang="hu-HU" sz="2400" spc="-10" dirty="0" smtClean="0">
                <a:latin typeface="Calibri"/>
                <a:cs typeface="Calibri"/>
              </a:rPr>
              <a:t>vállalat </a:t>
            </a:r>
            <a:r>
              <a:rPr lang="hu-HU" sz="2400" dirty="0" smtClean="0">
                <a:latin typeface="Calibri"/>
                <a:cs typeface="Calibri"/>
              </a:rPr>
              <a:t>csak kicsit </a:t>
            </a:r>
            <a:r>
              <a:rPr lang="hu-HU" sz="2400" spc="-10" dirty="0" smtClean="0">
                <a:latin typeface="Calibri"/>
                <a:cs typeface="Calibri"/>
              </a:rPr>
              <a:t>alacsonyabb </a:t>
            </a:r>
            <a:r>
              <a:rPr lang="hu-HU" sz="2400" spc="-20" dirty="0" smtClean="0">
                <a:latin typeface="Calibri"/>
                <a:cs typeface="Calibri"/>
              </a:rPr>
              <a:t>árat határoz </a:t>
            </a:r>
            <a:r>
              <a:rPr lang="hu-HU" sz="2400" spc="0" dirty="0" smtClean="0">
                <a:latin typeface="Calibri"/>
                <a:cs typeface="Calibri"/>
              </a:rPr>
              <a:t>meg,  </a:t>
            </a:r>
            <a:r>
              <a:rPr lang="hu-HU" sz="2400" spc="-10" dirty="0" smtClean="0">
                <a:latin typeface="Calibri"/>
                <a:cs typeface="Calibri"/>
              </a:rPr>
              <a:t>mint </a:t>
            </a:r>
            <a:r>
              <a:rPr lang="hu-HU" sz="2400" dirty="0" smtClean="0">
                <a:latin typeface="Calibri"/>
                <a:cs typeface="Calibri"/>
              </a:rPr>
              <a:t>a másik, </a:t>
            </a:r>
            <a:r>
              <a:rPr lang="hu-HU" sz="2400" spc="-15" dirty="0" smtClean="0">
                <a:latin typeface="Calibri"/>
                <a:cs typeface="Calibri"/>
              </a:rPr>
              <a:t>megszerezheti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5" dirty="0" smtClean="0">
                <a:latin typeface="Calibri"/>
                <a:cs typeface="Calibri"/>
              </a:rPr>
              <a:t>teljes piaci</a:t>
            </a:r>
            <a:r>
              <a:rPr lang="hu-HU" sz="2400" spc="-65" dirty="0" smtClean="0">
                <a:latin typeface="Calibri"/>
                <a:cs typeface="Calibri"/>
              </a:rPr>
              <a:t> </a:t>
            </a:r>
            <a:r>
              <a:rPr lang="hu-HU" sz="2400" spc="-15" dirty="0" smtClean="0">
                <a:latin typeface="Calibri"/>
                <a:cs typeface="Calibri"/>
              </a:rPr>
              <a:t>keresletet</a:t>
            </a:r>
            <a:endParaRPr lang="hu-HU" sz="2400" dirty="0" smtClean="0">
              <a:latin typeface="Calibri"/>
              <a:cs typeface="Calibri"/>
            </a:endParaRPr>
          </a:p>
          <a:p>
            <a:pPr marL="241300" marR="45847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2400" dirty="0" smtClean="0">
                <a:latin typeface="Calibri"/>
                <a:cs typeface="Calibri"/>
              </a:rPr>
              <a:t>Mindaddig, </a:t>
            </a:r>
            <a:r>
              <a:rPr lang="hu-HU" sz="2400" spc="-5" dirty="0" smtClean="0">
                <a:latin typeface="Calibri"/>
                <a:cs typeface="Calibri"/>
              </a:rPr>
              <a:t>amíg az ár </a:t>
            </a:r>
            <a:r>
              <a:rPr lang="hu-HU" sz="2400" spc="-10" dirty="0" smtClean="0">
                <a:latin typeface="Calibri"/>
                <a:cs typeface="Calibri"/>
              </a:rPr>
              <a:t>magasabb </a:t>
            </a:r>
            <a:r>
              <a:rPr lang="hu-HU" sz="2400" dirty="0" smtClean="0">
                <a:latin typeface="Calibri"/>
                <a:cs typeface="Calibri"/>
              </a:rPr>
              <a:t>a </a:t>
            </a:r>
            <a:r>
              <a:rPr lang="hu-HU" sz="2400" spc="-10" dirty="0" smtClean="0">
                <a:latin typeface="Calibri"/>
                <a:cs typeface="Calibri"/>
              </a:rPr>
              <a:t>határköltségnél, </a:t>
            </a:r>
            <a:r>
              <a:rPr lang="hu-HU" sz="2400" spc="-15" dirty="0" smtClean="0">
                <a:latin typeface="Calibri"/>
                <a:cs typeface="Calibri"/>
              </a:rPr>
              <a:t>ezzel  </a:t>
            </a:r>
            <a:r>
              <a:rPr lang="hu-HU" sz="2400" spc="-10" dirty="0" smtClean="0">
                <a:latin typeface="Calibri"/>
                <a:cs typeface="Calibri"/>
              </a:rPr>
              <a:t>növelni </a:t>
            </a:r>
            <a:r>
              <a:rPr lang="hu-HU" sz="2400" dirty="0" smtClean="0">
                <a:latin typeface="Calibri"/>
                <a:cs typeface="Calibri"/>
              </a:rPr>
              <a:t>tudja a</a:t>
            </a:r>
            <a:r>
              <a:rPr lang="hu-HU" sz="2400" spc="-65" dirty="0" smtClean="0">
                <a:latin typeface="Calibri"/>
                <a:cs typeface="Calibri"/>
              </a:rPr>
              <a:t> </a:t>
            </a:r>
            <a:r>
              <a:rPr lang="hu-HU" sz="2400" spc="-10" dirty="0" smtClean="0">
                <a:latin typeface="Calibri"/>
                <a:cs typeface="Calibri"/>
              </a:rPr>
              <a:t>profitját. És így tovább!</a:t>
            </a:r>
          </a:p>
          <a:p>
            <a:pPr marR="1377315" algn="r">
              <a:lnSpc>
                <a:spcPct val="100000"/>
              </a:lnSpc>
              <a:spcBef>
                <a:spcPts val="1315"/>
              </a:spcBef>
            </a:pPr>
            <a:r>
              <a:rPr lang="hu-HU" sz="2000" b="1" spc="-10" dirty="0" smtClean="0">
                <a:latin typeface="Cambria"/>
                <a:cs typeface="Cambria"/>
              </a:rPr>
              <a:t>„B”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96028" y="5374385"/>
            <a:ext cx="129539" cy="459740"/>
          </a:xfrm>
          <a:custGeom>
            <a:avLst/>
            <a:gdLst/>
            <a:ahLst/>
            <a:cxnLst/>
            <a:rect l="l" t="t" r="r" b="b"/>
            <a:pathLst>
              <a:path w="129539" h="459739">
                <a:moveTo>
                  <a:pt x="77724" y="116585"/>
                </a:moveTo>
                <a:lnTo>
                  <a:pt x="51816" y="116585"/>
                </a:lnTo>
                <a:lnTo>
                  <a:pt x="51816" y="459587"/>
                </a:lnTo>
                <a:lnTo>
                  <a:pt x="77724" y="459587"/>
                </a:lnTo>
                <a:lnTo>
                  <a:pt x="77724" y="116585"/>
                </a:lnTo>
                <a:close/>
              </a:path>
              <a:path w="129539" h="459739">
                <a:moveTo>
                  <a:pt x="64770" y="0"/>
                </a:moveTo>
                <a:lnTo>
                  <a:pt x="0" y="129539"/>
                </a:lnTo>
                <a:lnTo>
                  <a:pt x="51816" y="129539"/>
                </a:lnTo>
                <a:lnTo>
                  <a:pt x="51816" y="116585"/>
                </a:lnTo>
                <a:lnTo>
                  <a:pt x="123062" y="116585"/>
                </a:lnTo>
                <a:lnTo>
                  <a:pt x="64770" y="0"/>
                </a:lnTo>
                <a:close/>
              </a:path>
              <a:path w="129539" h="459739">
                <a:moveTo>
                  <a:pt x="123062" y="116585"/>
                </a:moveTo>
                <a:lnTo>
                  <a:pt x="77724" y="116585"/>
                </a:lnTo>
                <a:lnTo>
                  <a:pt x="77724" y="129539"/>
                </a:lnTo>
                <a:lnTo>
                  <a:pt x="129539" y="129539"/>
                </a:lnTo>
                <a:lnTo>
                  <a:pt x="123062" y="116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22335" y="5374385"/>
            <a:ext cx="129539" cy="459740"/>
          </a:xfrm>
          <a:custGeom>
            <a:avLst/>
            <a:gdLst/>
            <a:ahLst/>
            <a:cxnLst/>
            <a:rect l="l" t="t" r="r" b="b"/>
            <a:pathLst>
              <a:path w="129540" h="459739">
                <a:moveTo>
                  <a:pt x="77724" y="116585"/>
                </a:moveTo>
                <a:lnTo>
                  <a:pt x="51816" y="116585"/>
                </a:lnTo>
                <a:lnTo>
                  <a:pt x="51816" y="459587"/>
                </a:lnTo>
                <a:lnTo>
                  <a:pt x="77724" y="459587"/>
                </a:lnTo>
                <a:lnTo>
                  <a:pt x="77724" y="116585"/>
                </a:lnTo>
                <a:close/>
              </a:path>
              <a:path w="129540" h="459739">
                <a:moveTo>
                  <a:pt x="64770" y="0"/>
                </a:moveTo>
                <a:lnTo>
                  <a:pt x="0" y="129539"/>
                </a:lnTo>
                <a:lnTo>
                  <a:pt x="51816" y="129539"/>
                </a:lnTo>
                <a:lnTo>
                  <a:pt x="51816" y="116585"/>
                </a:lnTo>
                <a:lnTo>
                  <a:pt x="123063" y="116585"/>
                </a:lnTo>
                <a:lnTo>
                  <a:pt x="64770" y="0"/>
                </a:lnTo>
                <a:close/>
              </a:path>
              <a:path w="129540" h="459739">
                <a:moveTo>
                  <a:pt x="123063" y="116585"/>
                </a:moveTo>
                <a:lnTo>
                  <a:pt x="77724" y="116585"/>
                </a:lnTo>
                <a:lnTo>
                  <a:pt x="77724" y="129539"/>
                </a:lnTo>
                <a:lnTo>
                  <a:pt x="129540" y="129539"/>
                </a:lnTo>
                <a:lnTo>
                  <a:pt x="123063" y="116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79641" y="5353811"/>
            <a:ext cx="459740" cy="129539"/>
          </a:xfrm>
          <a:custGeom>
            <a:avLst/>
            <a:gdLst/>
            <a:ahLst/>
            <a:cxnLst/>
            <a:rect l="l" t="t" r="r" b="b"/>
            <a:pathLst>
              <a:path w="459740" h="129539">
                <a:moveTo>
                  <a:pt x="129540" y="0"/>
                </a:moveTo>
                <a:lnTo>
                  <a:pt x="0" y="64769"/>
                </a:lnTo>
                <a:lnTo>
                  <a:pt x="129540" y="129540"/>
                </a:lnTo>
                <a:lnTo>
                  <a:pt x="129540" y="77724"/>
                </a:lnTo>
                <a:lnTo>
                  <a:pt x="116586" y="77724"/>
                </a:lnTo>
                <a:lnTo>
                  <a:pt x="116586" y="51815"/>
                </a:lnTo>
                <a:lnTo>
                  <a:pt x="129540" y="51815"/>
                </a:lnTo>
                <a:lnTo>
                  <a:pt x="129540" y="0"/>
                </a:lnTo>
                <a:close/>
              </a:path>
              <a:path w="459740" h="129539">
                <a:moveTo>
                  <a:pt x="129540" y="51815"/>
                </a:moveTo>
                <a:lnTo>
                  <a:pt x="116586" y="51815"/>
                </a:lnTo>
                <a:lnTo>
                  <a:pt x="116586" y="77724"/>
                </a:lnTo>
                <a:lnTo>
                  <a:pt x="129540" y="77724"/>
                </a:lnTo>
                <a:lnTo>
                  <a:pt x="129540" y="51815"/>
                </a:lnTo>
                <a:close/>
              </a:path>
              <a:path w="459740" h="129539">
                <a:moveTo>
                  <a:pt x="459613" y="51815"/>
                </a:moveTo>
                <a:lnTo>
                  <a:pt x="129540" y="51815"/>
                </a:lnTo>
                <a:lnTo>
                  <a:pt x="129540" y="77724"/>
                </a:lnTo>
                <a:lnTo>
                  <a:pt x="459613" y="77724"/>
                </a:lnTo>
                <a:lnTo>
                  <a:pt x="459613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79641" y="5701284"/>
            <a:ext cx="459740" cy="129539"/>
          </a:xfrm>
          <a:custGeom>
            <a:avLst/>
            <a:gdLst/>
            <a:ahLst/>
            <a:cxnLst/>
            <a:rect l="l" t="t" r="r" b="b"/>
            <a:pathLst>
              <a:path w="459740" h="129539">
                <a:moveTo>
                  <a:pt x="129540" y="0"/>
                </a:moveTo>
                <a:lnTo>
                  <a:pt x="0" y="64769"/>
                </a:lnTo>
                <a:lnTo>
                  <a:pt x="129540" y="129539"/>
                </a:lnTo>
                <a:lnTo>
                  <a:pt x="129540" y="77723"/>
                </a:lnTo>
                <a:lnTo>
                  <a:pt x="116586" y="77723"/>
                </a:lnTo>
                <a:lnTo>
                  <a:pt x="116586" y="51815"/>
                </a:lnTo>
                <a:lnTo>
                  <a:pt x="129540" y="51815"/>
                </a:lnTo>
                <a:lnTo>
                  <a:pt x="129540" y="0"/>
                </a:lnTo>
                <a:close/>
              </a:path>
              <a:path w="459740" h="129539">
                <a:moveTo>
                  <a:pt x="129540" y="51815"/>
                </a:moveTo>
                <a:lnTo>
                  <a:pt x="116586" y="51815"/>
                </a:lnTo>
                <a:lnTo>
                  <a:pt x="116586" y="77723"/>
                </a:lnTo>
                <a:lnTo>
                  <a:pt x="129540" y="77723"/>
                </a:lnTo>
                <a:lnTo>
                  <a:pt x="129540" y="51815"/>
                </a:lnTo>
                <a:close/>
              </a:path>
              <a:path w="459740" h="129539">
                <a:moveTo>
                  <a:pt x="459613" y="51815"/>
                </a:moveTo>
                <a:lnTo>
                  <a:pt x="129540" y="51815"/>
                </a:lnTo>
                <a:lnTo>
                  <a:pt x="129540" y="77723"/>
                </a:lnTo>
                <a:lnTo>
                  <a:pt x="459613" y="77723"/>
                </a:lnTo>
                <a:lnTo>
                  <a:pt x="459613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7759" y="5228844"/>
            <a:ext cx="1290955" cy="467995"/>
          </a:xfrm>
          <a:custGeom>
            <a:avLst/>
            <a:gdLst/>
            <a:ahLst/>
            <a:cxnLst/>
            <a:rect l="l" t="t" r="r" b="b"/>
            <a:pathLst>
              <a:path w="1290954" h="467995">
                <a:moveTo>
                  <a:pt x="0" y="233933"/>
                </a:moveTo>
                <a:lnTo>
                  <a:pt x="13111" y="186799"/>
                </a:lnTo>
                <a:lnTo>
                  <a:pt x="50714" y="142892"/>
                </a:lnTo>
                <a:lnTo>
                  <a:pt x="110216" y="103156"/>
                </a:lnTo>
                <a:lnTo>
                  <a:pt x="147369" y="85146"/>
                </a:lnTo>
                <a:lnTo>
                  <a:pt x="189023" y="68532"/>
                </a:lnTo>
                <a:lnTo>
                  <a:pt x="234855" y="53431"/>
                </a:lnTo>
                <a:lnTo>
                  <a:pt x="284540" y="39962"/>
                </a:lnTo>
                <a:lnTo>
                  <a:pt x="337755" y="28242"/>
                </a:lnTo>
                <a:lnTo>
                  <a:pt x="394174" y="18389"/>
                </a:lnTo>
                <a:lnTo>
                  <a:pt x="453473" y="10520"/>
                </a:lnTo>
                <a:lnTo>
                  <a:pt x="515330" y="4754"/>
                </a:lnTo>
                <a:lnTo>
                  <a:pt x="579418" y="1208"/>
                </a:lnTo>
                <a:lnTo>
                  <a:pt x="645413" y="0"/>
                </a:lnTo>
                <a:lnTo>
                  <a:pt x="711409" y="1208"/>
                </a:lnTo>
                <a:lnTo>
                  <a:pt x="775497" y="4754"/>
                </a:lnTo>
                <a:lnTo>
                  <a:pt x="837354" y="10520"/>
                </a:lnTo>
                <a:lnTo>
                  <a:pt x="896653" y="18389"/>
                </a:lnTo>
                <a:lnTo>
                  <a:pt x="953072" y="28242"/>
                </a:lnTo>
                <a:lnTo>
                  <a:pt x="1006287" y="39962"/>
                </a:lnTo>
                <a:lnTo>
                  <a:pt x="1055972" y="53431"/>
                </a:lnTo>
                <a:lnTo>
                  <a:pt x="1101804" y="68532"/>
                </a:lnTo>
                <a:lnTo>
                  <a:pt x="1143458" y="85146"/>
                </a:lnTo>
                <a:lnTo>
                  <a:pt x="1180611" y="103156"/>
                </a:lnTo>
                <a:lnTo>
                  <a:pt x="1240113" y="142892"/>
                </a:lnTo>
                <a:lnTo>
                  <a:pt x="1277716" y="186799"/>
                </a:lnTo>
                <a:lnTo>
                  <a:pt x="1290827" y="233933"/>
                </a:lnTo>
                <a:lnTo>
                  <a:pt x="1287496" y="257852"/>
                </a:lnTo>
                <a:lnTo>
                  <a:pt x="1261814" y="303498"/>
                </a:lnTo>
                <a:lnTo>
                  <a:pt x="1212937" y="345440"/>
                </a:lnTo>
                <a:lnTo>
                  <a:pt x="1143458" y="382737"/>
                </a:lnTo>
                <a:lnTo>
                  <a:pt x="1101804" y="399349"/>
                </a:lnTo>
                <a:lnTo>
                  <a:pt x="1055972" y="414448"/>
                </a:lnTo>
                <a:lnTo>
                  <a:pt x="1006287" y="427915"/>
                </a:lnTo>
                <a:lnTo>
                  <a:pt x="953072" y="439633"/>
                </a:lnTo>
                <a:lnTo>
                  <a:pt x="896653" y="449484"/>
                </a:lnTo>
                <a:lnTo>
                  <a:pt x="837354" y="457350"/>
                </a:lnTo>
                <a:lnTo>
                  <a:pt x="775497" y="463115"/>
                </a:lnTo>
                <a:lnTo>
                  <a:pt x="711409" y="466660"/>
                </a:lnTo>
                <a:lnTo>
                  <a:pt x="645413" y="467867"/>
                </a:lnTo>
                <a:lnTo>
                  <a:pt x="579418" y="466660"/>
                </a:lnTo>
                <a:lnTo>
                  <a:pt x="515330" y="463115"/>
                </a:lnTo>
                <a:lnTo>
                  <a:pt x="453473" y="457350"/>
                </a:lnTo>
                <a:lnTo>
                  <a:pt x="394174" y="449484"/>
                </a:lnTo>
                <a:lnTo>
                  <a:pt x="337755" y="439633"/>
                </a:lnTo>
                <a:lnTo>
                  <a:pt x="284540" y="427915"/>
                </a:lnTo>
                <a:lnTo>
                  <a:pt x="234855" y="414448"/>
                </a:lnTo>
                <a:lnTo>
                  <a:pt x="189023" y="399349"/>
                </a:lnTo>
                <a:lnTo>
                  <a:pt x="147369" y="382737"/>
                </a:lnTo>
                <a:lnTo>
                  <a:pt x="110216" y="364728"/>
                </a:lnTo>
                <a:lnTo>
                  <a:pt x="50714" y="324991"/>
                </a:lnTo>
                <a:lnTo>
                  <a:pt x="13111" y="281079"/>
                </a:lnTo>
                <a:lnTo>
                  <a:pt x="0" y="233933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833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6878" y="2853209"/>
            <a:ext cx="5081870" cy="1420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5430" algn="just"/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H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o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ssz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útá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v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on</a:t>
            </a:r>
            <a:r>
              <a:rPr sz="2736" b="1" spc="115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el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ő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n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y</a:t>
            </a:r>
            <a:r>
              <a:rPr sz="2736" b="1" spc="-9" dirty="0">
                <a:solidFill>
                  <a:srgbClr val="778568"/>
                </a:solidFill>
                <a:latin typeface="Tahoma"/>
                <a:cs typeface="Tahoma"/>
              </a:rPr>
              <a:t>ö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s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b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b</a:t>
            </a:r>
            <a:r>
              <a:rPr sz="2736" b="1" spc="-13" dirty="0">
                <a:solidFill>
                  <a:srgbClr val="778568"/>
                </a:solidFill>
                <a:latin typeface="Tahoma"/>
                <a:cs typeface="Tahoma"/>
              </a:rPr>
              <a:t>-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2736" b="1" spc="90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a</a:t>
            </a:r>
            <a:r>
              <a:rPr sz="2736" b="1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kö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l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c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s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önös</a:t>
            </a:r>
            <a:r>
              <a:rPr sz="2736" b="1" spc="90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koo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p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rá</a:t>
            </a:r>
            <a:r>
              <a:rPr sz="2736" b="1" spc="-9" dirty="0">
                <a:solidFill>
                  <a:srgbClr val="778568"/>
                </a:solidFill>
                <a:latin typeface="Tahoma"/>
                <a:cs typeface="Tahoma"/>
              </a:rPr>
              <a:t>lás,</a:t>
            </a:r>
            <a:r>
              <a:rPr sz="2736" b="1" spc="94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mi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nt</a:t>
            </a:r>
            <a:r>
              <a:rPr sz="2736" b="1" spc="94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a</a:t>
            </a:r>
            <a:r>
              <a:rPr sz="2736" b="1" dirty="0">
                <a:solidFill>
                  <a:srgbClr val="778568"/>
                </a:solidFill>
                <a:latin typeface="Times New Roman"/>
                <a:cs typeface="Times New Roman"/>
              </a:rPr>
              <a:t> 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d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2736" b="1" spc="-4" dirty="0">
                <a:solidFill>
                  <a:srgbClr val="778568"/>
                </a:solidFill>
                <a:latin typeface="Tahoma"/>
                <a:cs typeface="Tahoma"/>
              </a:rPr>
              <a:t>z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2736" b="1" dirty="0">
                <a:solidFill>
                  <a:srgbClr val="778568"/>
                </a:solidFill>
                <a:latin typeface="Tahoma"/>
                <a:cs typeface="Tahoma"/>
              </a:rPr>
              <a:t>rtá</a:t>
            </a:r>
            <a:r>
              <a:rPr sz="2736" b="1" spc="4" dirty="0">
                <a:solidFill>
                  <a:srgbClr val="778568"/>
                </a:solidFill>
                <a:latin typeface="Tahoma"/>
                <a:cs typeface="Tahoma"/>
              </a:rPr>
              <a:t>l</a:t>
            </a:r>
            <a:r>
              <a:rPr sz="2736" b="1" spc="-9" dirty="0">
                <a:solidFill>
                  <a:srgbClr val="778568"/>
                </a:solidFill>
                <a:latin typeface="Tahoma"/>
                <a:cs typeface="Tahoma"/>
              </a:rPr>
              <a:t>á</a:t>
            </a:r>
            <a:r>
              <a:rPr sz="2736" b="1" spc="-13" dirty="0">
                <a:solidFill>
                  <a:srgbClr val="778568"/>
                </a:solidFill>
                <a:latin typeface="Tahoma"/>
                <a:cs typeface="Tahoma"/>
              </a:rPr>
              <a:t>s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?</a:t>
            </a:r>
            <a:endParaRPr sz="3762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00692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9938" y="386502"/>
            <a:ext cx="6219222" cy="813506"/>
          </a:xfrm>
          <a:prstGeom prst="rect">
            <a:avLst/>
          </a:prstGeom>
        </p:spPr>
        <p:txBody>
          <a:bodyPr vert="horz" wrap="square" lIns="0" tIns="234138" rIns="0" bIns="0" rtlCol="0">
            <a:spAutoFit/>
          </a:bodyPr>
          <a:lstStyle/>
          <a:p>
            <a:pPr marL="313304">
              <a:lnSpc>
                <a:spcPts val="4494"/>
              </a:lnSpc>
            </a:pPr>
            <a:r>
              <a:rPr spc="-9" dirty="0"/>
              <a:t>I</a:t>
            </a:r>
            <a:r>
              <a:rPr dirty="0"/>
              <a:t>smé</a:t>
            </a:r>
            <a:r>
              <a:rPr spc="-21" dirty="0"/>
              <a:t>t</a:t>
            </a:r>
            <a:r>
              <a:rPr dirty="0"/>
              <a:t>l</a:t>
            </a:r>
            <a:r>
              <a:rPr spc="4" dirty="0"/>
              <a:t>ő</a:t>
            </a:r>
            <a:r>
              <a:rPr spc="-4" dirty="0"/>
              <a:t>d</a:t>
            </a:r>
            <a:r>
              <a:rPr dirty="0"/>
              <a:t>ő</a:t>
            </a:r>
            <a:r>
              <a:rPr spc="128" dirty="0">
                <a:latin typeface="Times New Roman"/>
                <a:cs typeface="Times New Roman"/>
              </a:rPr>
              <a:t> </a:t>
            </a:r>
            <a:r>
              <a:rPr dirty="0"/>
              <a:t>j</a:t>
            </a:r>
            <a:r>
              <a:rPr spc="4" dirty="0"/>
              <a:t>á</a:t>
            </a:r>
            <a:r>
              <a:rPr spc="-21" dirty="0"/>
              <a:t>t</a:t>
            </a:r>
            <a:r>
              <a:rPr dirty="0"/>
              <a:t>ék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295400"/>
            <a:ext cx="7696199" cy="4932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074" marR="1058285" indent="-293214">
              <a:lnSpc>
                <a:spcPct val="80000"/>
              </a:lnSpc>
              <a:buClr>
                <a:srgbClr val="9C9800"/>
              </a:buClr>
              <a:buSzPct val="68750"/>
              <a:buFont typeface="Wingdings"/>
              <a:buChar char=""/>
              <a:tabLst>
                <a:tab pos="304074" algn="l"/>
              </a:tabLst>
            </a:pP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z="2800" spc="12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p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er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iódu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ogol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y-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di</a:t>
            </a:r>
            <a:r>
              <a:rPr lang="hu-HU" sz="2800" spc="-17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17" dirty="0" smtClean="0">
                <a:solidFill>
                  <a:srgbClr val="492400"/>
                </a:solidFill>
                <a:latin typeface="Tahoma"/>
                <a:cs typeface="Tahoma"/>
              </a:rPr>
              <a:t>mma</a:t>
            </a:r>
            <a:r>
              <a:rPr lang="hu-HU" sz="2800" spc="10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an</a:t>
            </a:r>
            <a:r>
              <a:rPr lang="hu-HU" sz="2800" spc="12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állala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12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öbb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10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ogn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er</a:t>
            </a:r>
            <a:r>
              <a:rPr lang="hu-HU" sz="2800" spc="-21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lni és kisebb profitjuk lesz,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mi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ö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endParaRPr lang="hu-HU" sz="2800" dirty="0" smtClean="0">
              <a:latin typeface="Tahoma"/>
              <a:cs typeface="Tahoma"/>
            </a:endParaRPr>
          </a:p>
          <a:p>
            <a:pPr marL="304074" marR="479459" indent="-293214">
              <a:lnSpc>
                <a:spcPct val="80000"/>
              </a:lnSpc>
              <a:spcBef>
                <a:spcPts val="492"/>
              </a:spcBef>
              <a:buClr>
                <a:srgbClr val="9C9800"/>
              </a:buClr>
              <a:buSzPct val="68750"/>
              <a:buFont typeface="Wingdings"/>
              <a:buChar char=""/>
              <a:tabLst>
                <a:tab pos="304074" algn="l"/>
              </a:tabLst>
            </a:pP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Az</a:t>
            </a:r>
            <a:r>
              <a:rPr lang="hu-HU" sz="2800" b="1" spc="12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ö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ss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b="1" spc="14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aló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ínűb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800" b="1" spc="9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b="1" spc="13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öbbp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er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b="1" spc="-21" dirty="0" smtClean="0">
                <a:solidFill>
                  <a:srgbClr val="492400"/>
                </a:solidFill>
                <a:latin typeface="Tahoma"/>
                <a:cs typeface="Tahoma"/>
              </a:rPr>
              <a:t>ó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lang="hu-HU" sz="2800" b="1" spc="-21" dirty="0" smtClean="0">
                <a:solidFill>
                  <a:srgbClr val="492400"/>
                </a:solidFill>
                <a:latin typeface="Tahoma"/>
                <a:cs typeface="Tahoma"/>
              </a:rPr>
              <a:t>u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b="1" spc="9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–</a:t>
            </a:r>
            <a:r>
              <a:rPr lang="hu-HU" sz="2800" b="1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b="1" spc="-21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lőd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z="2800" b="1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-</a:t>
            </a:r>
            <a:r>
              <a:rPr lang="hu-HU" sz="2800" b="1" spc="13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b="1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b="1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b="1" spc="-9" dirty="0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800" b="1" spc="-13" dirty="0" smtClean="0">
                <a:solidFill>
                  <a:srgbClr val="492400"/>
                </a:solidFill>
                <a:latin typeface="Tahoma"/>
                <a:cs typeface="Tahoma"/>
              </a:rPr>
              <a:t>an</a:t>
            </a:r>
            <a:endParaRPr lang="hu-HU" sz="2800" b="1" dirty="0" smtClean="0">
              <a:latin typeface="Tahoma"/>
              <a:cs typeface="Tahoma"/>
            </a:endParaRPr>
          </a:p>
          <a:p>
            <a:pPr marL="304074" marR="5430" indent="-293214">
              <a:lnSpc>
                <a:spcPct val="80000"/>
              </a:lnSpc>
              <a:spcBef>
                <a:spcPts val="492"/>
              </a:spcBef>
              <a:buClr>
                <a:srgbClr val="9C9800"/>
              </a:buClr>
              <a:buSzPct val="68750"/>
              <a:buFont typeface="Wingdings"/>
              <a:buChar char=""/>
              <a:tabLst>
                <a:tab pos="304074" algn="l"/>
              </a:tabLst>
            </a:pP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Bün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és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:</a:t>
            </a:r>
            <a:r>
              <a:rPr lang="hu-HU" sz="2800" spc="115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z="2800" spc="12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p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er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iódu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an</a:t>
            </a:r>
            <a:r>
              <a:rPr lang="hu-HU" sz="2800" spc="12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21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spc="11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sé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es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z="28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21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lőd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z="28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an</a:t>
            </a:r>
            <a:r>
              <a:rPr lang="hu-HU" sz="2800" spc="12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ig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endParaRPr lang="hu-HU" sz="2800" dirty="0" smtClean="0">
              <a:latin typeface="Tahoma"/>
              <a:cs typeface="Tahoma"/>
            </a:endParaRPr>
          </a:p>
          <a:p>
            <a:pPr marL="304074" marR="389866" indent="-293214">
              <a:lnSpc>
                <a:spcPct val="80000"/>
              </a:lnSpc>
              <a:spcBef>
                <a:spcPts val="492"/>
              </a:spcBef>
              <a:buClr>
                <a:srgbClr val="9C9800"/>
              </a:buClr>
              <a:buSzPct val="68750"/>
              <a:buFont typeface="Wingdings"/>
              <a:buChar char=""/>
              <a:tabLst>
                <a:tab pos="304074" algn="l"/>
              </a:tabLst>
            </a:pP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21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lőd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z="2800" spc="115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12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ese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spc="13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13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állala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12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olh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ja</a:t>
            </a:r>
            <a:r>
              <a:rPr lang="hu-HU" sz="28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áli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spc="13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17" dirty="0" smtClean="0">
                <a:solidFill>
                  <a:srgbClr val="492400"/>
                </a:solidFill>
                <a:latin typeface="Tahoma"/>
                <a:cs typeface="Tahoma"/>
              </a:rPr>
              <a:t>ma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endParaRPr lang="hu-HU" sz="2800" dirty="0" smtClean="0">
              <a:latin typeface="Tahoma"/>
              <a:cs typeface="Tahoma"/>
            </a:endParaRPr>
          </a:p>
          <a:p>
            <a:pPr marL="646699" lvl="1" indent="-244888">
              <a:buClr>
                <a:srgbClr val="492400"/>
              </a:buClr>
              <a:buFont typeface="Tahoma"/>
              <a:buChar char="–"/>
              <a:tabLst>
                <a:tab pos="646699" algn="l"/>
              </a:tabLst>
            </a:pPr>
            <a:r>
              <a:rPr lang="hu-HU" sz="2800" spc="-13" dirty="0" smtClean="0">
                <a:solidFill>
                  <a:srgbClr val="492400"/>
                </a:solidFill>
                <a:latin typeface="Tahoma"/>
                <a:cs typeface="Tahoma"/>
              </a:rPr>
              <a:t>j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ése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kk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endParaRPr lang="hu-HU" sz="2800" dirty="0" smtClean="0">
              <a:latin typeface="Tahoma"/>
              <a:cs typeface="Tahoma"/>
            </a:endParaRPr>
          </a:p>
          <a:p>
            <a:pPr marL="646699" lvl="1" indent="-244888">
              <a:buClr>
                <a:srgbClr val="492400"/>
              </a:buClr>
              <a:buFont typeface="Tahoma"/>
              <a:buChar char="–"/>
              <a:tabLst>
                <a:tab pos="647242" algn="l"/>
              </a:tabLst>
            </a:pP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ése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kk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l, büntetéssel a következő játékban</a:t>
            </a:r>
            <a:endParaRPr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2460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4140" y="757257"/>
            <a:ext cx="6450754" cy="236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3" name="object 3"/>
          <p:cNvSpPr/>
          <p:nvPr/>
        </p:nvSpPr>
        <p:spPr>
          <a:xfrm>
            <a:off x="1570231" y="753347"/>
            <a:ext cx="6459986" cy="236860"/>
          </a:xfrm>
          <a:custGeom>
            <a:avLst/>
            <a:gdLst/>
            <a:ahLst/>
            <a:cxnLst/>
            <a:rect l="l" t="t" r="r" b="b"/>
            <a:pathLst>
              <a:path w="7554595" h="1437639">
                <a:moveTo>
                  <a:pt x="240503" y="4571"/>
                </a:moveTo>
                <a:lnTo>
                  <a:pt x="240503" y="0"/>
                </a:lnTo>
                <a:lnTo>
                  <a:pt x="3047" y="0"/>
                </a:lnTo>
                <a:lnTo>
                  <a:pt x="0" y="3047"/>
                </a:lnTo>
                <a:lnTo>
                  <a:pt x="0" y="4571"/>
                </a:lnTo>
                <a:lnTo>
                  <a:pt x="4572" y="5439"/>
                </a:lnTo>
                <a:lnTo>
                  <a:pt x="4572" y="4571"/>
                </a:lnTo>
                <a:lnTo>
                  <a:pt x="240503" y="4571"/>
                </a:lnTo>
                <a:close/>
              </a:path>
              <a:path w="7554595" h="1437639">
                <a:moveTo>
                  <a:pt x="7548372" y="1437131"/>
                </a:moveTo>
                <a:lnTo>
                  <a:pt x="7548372" y="1435975"/>
                </a:lnTo>
                <a:lnTo>
                  <a:pt x="4572" y="5439"/>
                </a:lnTo>
                <a:lnTo>
                  <a:pt x="4572" y="1437131"/>
                </a:lnTo>
                <a:lnTo>
                  <a:pt x="7548372" y="1437131"/>
                </a:lnTo>
                <a:close/>
              </a:path>
              <a:path w="7554595" h="1437639">
                <a:moveTo>
                  <a:pt x="7554467" y="1437131"/>
                </a:moveTo>
                <a:lnTo>
                  <a:pt x="7554467" y="4571"/>
                </a:lnTo>
                <a:lnTo>
                  <a:pt x="240503" y="4571"/>
                </a:lnTo>
                <a:lnTo>
                  <a:pt x="240503" y="50178"/>
                </a:lnTo>
                <a:lnTo>
                  <a:pt x="7554467" y="1437131"/>
                </a:lnTo>
                <a:close/>
              </a:path>
              <a:path w="7554595" h="1437639">
                <a:moveTo>
                  <a:pt x="7554467" y="4571"/>
                </a:moveTo>
                <a:lnTo>
                  <a:pt x="7554467" y="3047"/>
                </a:lnTo>
                <a:lnTo>
                  <a:pt x="7551419" y="0"/>
                </a:lnTo>
                <a:lnTo>
                  <a:pt x="7548372" y="0"/>
                </a:lnTo>
                <a:lnTo>
                  <a:pt x="7548372" y="4571"/>
                </a:lnTo>
                <a:lnTo>
                  <a:pt x="7554467" y="4571"/>
                </a:lnTo>
                <a:close/>
              </a:path>
            </a:pathLst>
          </a:custGeom>
          <a:solidFill>
            <a:srgbClr val="D8D7D4"/>
          </a:solid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4" name="object 4"/>
          <p:cNvSpPr/>
          <p:nvPr/>
        </p:nvSpPr>
        <p:spPr>
          <a:xfrm>
            <a:off x="1574140" y="757257"/>
            <a:ext cx="6450754" cy="236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99938" y="152400"/>
            <a:ext cx="7658262" cy="813506"/>
          </a:xfrm>
          <a:prstGeom prst="rect">
            <a:avLst/>
          </a:prstGeom>
        </p:spPr>
        <p:txBody>
          <a:bodyPr vert="horz" wrap="square" lIns="0" tIns="234138" rIns="0" bIns="0" rtlCol="0">
            <a:spAutoFit/>
          </a:bodyPr>
          <a:lstStyle/>
          <a:p>
            <a:pPr marL="313304">
              <a:lnSpc>
                <a:spcPts val="4494"/>
              </a:lnSpc>
            </a:pPr>
            <a:r>
              <a:rPr spc="-4" dirty="0">
                <a:solidFill>
                  <a:srgbClr val="492400"/>
                </a:solidFill>
              </a:rPr>
              <a:t>F</a:t>
            </a:r>
            <a:r>
              <a:rPr spc="4" dirty="0">
                <a:solidFill>
                  <a:srgbClr val="492400"/>
                </a:solidFill>
              </a:rPr>
              <a:t>o</a:t>
            </a:r>
            <a:r>
              <a:rPr spc="-4" dirty="0">
                <a:solidFill>
                  <a:srgbClr val="492400"/>
                </a:solidFill>
              </a:rPr>
              <a:t>g</a:t>
            </a:r>
            <a:r>
              <a:rPr spc="4" dirty="0">
                <a:solidFill>
                  <a:srgbClr val="492400"/>
                </a:solidFill>
              </a:rPr>
              <a:t>o</a:t>
            </a:r>
            <a:r>
              <a:rPr dirty="0">
                <a:solidFill>
                  <a:srgbClr val="492400"/>
                </a:solidFill>
              </a:rPr>
              <a:t>ly</a:t>
            </a:r>
            <a:r>
              <a:rPr spc="-4" dirty="0">
                <a:solidFill>
                  <a:srgbClr val="492400"/>
                </a:solidFill>
              </a:rPr>
              <a:t>d</a:t>
            </a:r>
            <a:r>
              <a:rPr dirty="0">
                <a:solidFill>
                  <a:srgbClr val="492400"/>
                </a:solidFill>
              </a:rPr>
              <a:t>ilemma</a:t>
            </a:r>
            <a:r>
              <a:rPr spc="141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92400"/>
                </a:solidFill>
              </a:rPr>
              <a:t>-</a:t>
            </a:r>
            <a:r>
              <a:rPr spc="15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492400"/>
                </a:solidFill>
              </a:rPr>
              <a:t>ú</a:t>
            </a:r>
            <a:r>
              <a:rPr dirty="0">
                <a:solidFill>
                  <a:srgbClr val="492400"/>
                </a:solidFill>
              </a:rPr>
              <a:t>j</a:t>
            </a:r>
            <a:r>
              <a:rPr spc="-17" dirty="0">
                <a:solidFill>
                  <a:srgbClr val="492400"/>
                </a:solidFill>
              </a:rPr>
              <a:t>r</a:t>
            </a:r>
            <a:r>
              <a:rPr dirty="0">
                <a:solidFill>
                  <a:srgbClr val="492400"/>
                </a:solidFill>
              </a:rPr>
              <a:t>a</a:t>
            </a:r>
          </a:p>
        </p:txBody>
      </p:sp>
      <p:sp>
        <p:nvSpPr>
          <p:cNvPr id="7" name="object 7"/>
          <p:cNvSpPr/>
          <p:nvPr/>
        </p:nvSpPr>
        <p:spPr>
          <a:xfrm>
            <a:off x="1052870" y="1864962"/>
            <a:ext cx="5859435" cy="236860"/>
          </a:xfrm>
          <a:custGeom>
            <a:avLst/>
            <a:gdLst/>
            <a:ahLst/>
            <a:cxnLst/>
            <a:rect l="l" t="t" r="r" b="b"/>
            <a:pathLst>
              <a:path w="6852284" h="2045335">
                <a:moveTo>
                  <a:pt x="6851903" y="2045207"/>
                </a:moveTo>
                <a:lnTo>
                  <a:pt x="0" y="2045207"/>
                </a:lnTo>
                <a:lnTo>
                  <a:pt x="0" y="0"/>
                </a:lnTo>
                <a:lnTo>
                  <a:pt x="0" y="2045207"/>
                </a:lnTo>
                <a:lnTo>
                  <a:pt x="6851903" y="2045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11" name="object 11"/>
          <p:cNvSpPr txBox="1"/>
          <p:nvPr/>
        </p:nvSpPr>
        <p:spPr>
          <a:xfrm>
            <a:off x="1189882" y="1129053"/>
            <a:ext cx="5709570" cy="191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074" marR="5430" indent="-293214">
              <a:buClr>
                <a:srgbClr val="9C9800"/>
              </a:buClr>
              <a:buSzPct val="69642"/>
              <a:buFont typeface="Wingdings"/>
              <a:buChar char=""/>
              <a:tabLst>
                <a:tab pos="304074" algn="l"/>
              </a:tabLst>
            </a:pP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Te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kinth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tő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-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törvényszerűnek</a:t>
            </a:r>
            <a:r>
              <a:rPr lang="hu-HU" sz="239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n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em</a:t>
            </a:r>
            <a:r>
              <a:rPr lang="hu-HU" sz="23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9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lang="hu-HU" sz="2394" spc="-21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4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394" spc="-21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394" spc="-9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394" spc="-4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-</a:t>
            </a:r>
            <a:r>
              <a:rPr lang="hu-HU" sz="2394" spc="-9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394" spc="-21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em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koop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st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ia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</a:t>
            </a:r>
            <a:r>
              <a:rPr lang="hu-HU" sz="2394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bin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ác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ió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?</a:t>
            </a:r>
            <a:endParaRPr lang="hu-HU" sz="2394" dirty="0" smtClean="0">
              <a:latin typeface="Times New Roman"/>
              <a:cs typeface="Times New Roman"/>
            </a:endParaRPr>
          </a:p>
          <a:p>
            <a:pPr marL="304074" marR="488147" indent="-293214">
              <a:spcBef>
                <a:spcPts val="573"/>
              </a:spcBef>
              <a:buClr>
                <a:srgbClr val="9C9800"/>
              </a:buClr>
              <a:buSzPct val="69642"/>
              <a:buFont typeface="Wingdings"/>
              <a:buChar char=""/>
              <a:tabLst>
                <a:tab pos="304074" algn="l"/>
              </a:tabLst>
            </a:pPr>
            <a:r>
              <a:rPr lang="hu-HU" sz="2394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ogy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39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ni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koop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-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394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 ko</a:t>
            </a:r>
            <a:r>
              <a:rPr lang="hu-HU" sz="2394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bin</a:t>
            </a:r>
            <a:r>
              <a:rPr lang="hu-HU" sz="2394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ác</a:t>
            </a:r>
            <a:r>
              <a:rPr lang="hu-HU" sz="2394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ió</a:t>
            </a:r>
            <a:r>
              <a:rPr lang="hu-HU" sz="2394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t?</a:t>
            </a:r>
            <a:endParaRPr lang="hu-HU" sz="2394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86255" y="4167686"/>
            <a:ext cx="4681032" cy="236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13" name="object 13"/>
          <p:cNvSpPr/>
          <p:nvPr/>
        </p:nvSpPr>
        <p:spPr>
          <a:xfrm>
            <a:off x="3582345" y="4163778"/>
            <a:ext cx="4689286" cy="236860"/>
          </a:xfrm>
          <a:custGeom>
            <a:avLst/>
            <a:gdLst/>
            <a:ahLst/>
            <a:cxnLst/>
            <a:rect l="l" t="t" r="r" b="b"/>
            <a:pathLst>
              <a:path w="5483859" h="2036445">
                <a:moveTo>
                  <a:pt x="5483351" y="4571"/>
                </a:moveTo>
                <a:lnTo>
                  <a:pt x="5483351" y="1523"/>
                </a:lnTo>
                <a:lnTo>
                  <a:pt x="5481827" y="0"/>
                </a:lnTo>
                <a:lnTo>
                  <a:pt x="1523" y="0"/>
                </a:lnTo>
                <a:lnTo>
                  <a:pt x="0" y="1523"/>
                </a:lnTo>
                <a:lnTo>
                  <a:pt x="0" y="4571"/>
                </a:lnTo>
                <a:lnTo>
                  <a:pt x="4572" y="6265"/>
                </a:lnTo>
                <a:lnTo>
                  <a:pt x="4572" y="4571"/>
                </a:lnTo>
                <a:lnTo>
                  <a:pt x="5483351" y="4571"/>
                </a:lnTo>
                <a:close/>
              </a:path>
              <a:path w="5483859" h="2036445">
                <a:moveTo>
                  <a:pt x="5478780" y="2036063"/>
                </a:moveTo>
                <a:lnTo>
                  <a:pt x="5478780" y="2034370"/>
                </a:lnTo>
                <a:lnTo>
                  <a:pt x="4572" y="6265"/>
                </a:lnTo>
                <a:lnTo>
                  <a:pt x="4572" y="2036063"/>
                </a:lnTo>
                <a:lnTo>
                  <a:pt x="5478780" y="2036063"/>
                </a:lnTo>
                <a:close/>
              </a:path>
              <a:path w="5483859" h="2036445">
                <a:moveTo>
                  <a:pt x="5483351" y="2036063"/>
                </a:moveTo>
                <a:lnTo>
                  <a:pt x="5483351" y="4571"/>
                </a:lnTo>
                <a:lnTo>
                  <a:pt x="5478780" y="4571"/>
                </a:lnTo>
                <a:lnTo>
                  <a:pt x="5478780" y="2034370"/>
                </a:lnTo>
                <a:lnTo>
                  <a:pt x="5483351" y="2036063"/>
                </a:lnTo>
                <a:close/>
              </a:path>
            </a:pathLst>
          </a:custGeom>
          <a:solidFill>
            <a:srgbClr val="D8D7D4"/>
          </a:solid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14" name="object 14"/>
          <p:cNvSpPr/>
          <p:nvPr/>
        </p:nvSpPr>
        <p:spPr>
          <a:xfrm>
            <a:off x="3586255" y="4167686"/>
            <a:ext cx="4681032" cy="236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15" name="object 15"/>
          <p:cNvSpPr/>
          <p:nvPr/>
        </p:nvSpPr>
        <p:spPr>
          <a:xfrm>
            <a:off x="3582345" y="4163778"/>
            <a:ext cx="4689286" cy="236860"/>
          </a:xfrm>
          <a:custGeom>
            <a:avLst/>
            <a:gdLst/>
            <a:ahLst/>
            <a:cxnLst/>
            <a:rect l="l" t="t" r="r" b="b"/>
            <a:pathLst>
              <a:path w="5483859" h="2042159">
                <a:moveTo>
                  <a:pt x="5483351" y="2039111"/>
                </a:moveTo>
                <a:lnTo>
                  <a:pt x="5483351" y="1523"/>
                </a:lnTo>
                <a:lnTo>
                  <a:pt x="5481827" y="0"/>
                </a:lnTo>
                <a:lnTo>
                  <a:pt x="1523" y="0"/>
                </a:lnTo>
                <a:lnTo>
                  <a:pt x="0" y="1523"/>
                </a:lnTo>
                <a:lnTo>
                  <a:pt x="0" y="2039111"/>
                </a:lnTo>
                <a:lnTo>
                  <a:pt x="1523" y="2042159"/>
                </a:lnTo>
                <a:lnTo>
                  <a:pt x="4571" y="2042159"/>
                </a:lnTo>
                <a:lnTo>
                  <a:pt x="4571" y="9143"/>
                </a:lnTo>
                <a:lnTo>
                  <a:pt x="9143" y="4571"/>
                </a:lnTo>
                <a:lnTo>
                  <a:pt x="9143" y="9143"/>
                </a:lnTo>
                <a:lnTo>
                  <a:pt x="5474207" y="9143"/>
                </a:lnTo>
                <a:lnTo>
                  <a:pt x="5474207" y="4571"/>
                </a:lnTo>
                <a:lnTo>
                  <a:pt x="5478779" y="9143"/>
                </a:lnTo>
                <a:lnTo>
                  <a:pt x="5478779" y="2042159"/>
                </a:lnTo>
                <a:lnTo>
                  <a:pt x="5481827" y="2042159"/>
                </a:lnTo>
                <a:lnTo>
                  <a:pt x="5483351" y="2039111"/>
                </a:lnTo>
                <a:close/>
              </a:path>
              <a:path w="5483859" h="2042159">
                <a:moveTo>
                  <a:pt x="9143" y="9143"/>
                </a:moveTo>
                <a:lnTo>
                  <a:pt x="9143" y="4571"/>
                </a:lnTo>
                <a:lnTo>
                  <a:pt x="4571" y="9143"/>
                </a:lnTo>
                <a:lnTo>
                  <a:pt x="9143" y="9143"/>
                </a:lnTo>
                <a:close/>
              </a:path>
              <a:path w="5483859" h="2042159">
                <a:moveTo>
                  <a:pt x="9143" y="2031491"/>
                </a:moveTo>
                <a:lnTo>
                  <a:pt x="9143" y="9143"/>
                </a:lnTo>
                <a:lnTo>
                  <a:pt x="4571" y="9143"/>
                </a:lnTo>
                <a:lnTo>
                  <a:pt x="4571" y="2031491"/>
                </a:lnTo>
                <a:lnTo>
                  <a:pt x="9143" y="2031491"/>
                </a:lnTo>
                <a:close/>
              </a:path>
              <a:path w="5483859" h="2042159">
                <a:moveTo>
                  <a:pt x="5478779" y="2031491"/>
                </a:moveTo>
                <a:lnTo>
                  <a:pt x="4571" y="2031491"/>
                </a:lnTo>
                <a:lnTo>
                  <a:pt x="9143" y="2036063"/>
                </a:lnTo>
                <a:lnTo>
                  <a:pt x="9143" y="2042159"/>
                </a:lnTo>
                <a:lnTo>
                  <a:pt x="5474207" y="2042159"/>
                </a:lnTo>
                <a:lnTo>
                  <a:pt x="5474207" y="2036063"/>
                </a:lnTo>
                <a:lnTo>
                  <a:pt x="5478779" y="2031491"/>
                </a:lnTo>
                <a:close/>
              </a:path>
              <a:path w="5483859" h="2042159">
                <a:moveTo>
                  <a:pt x="9143" y="2042159"/>
                </a:moveTo>
                <a:lnTo>
                  <a:pt x="9143" y="2036063"/>
                </a:lnTo>
                <a:lnTo>
                  <a:pt x="4571" y="2031491"/>
                </a:lnTo>
                <a:lnTo>
                  <a:pt x="4571" y="2042159"/>
                </a:lnTo>
                <a:lnTo>
                  <a:pt x="9143" y="2042159"/>
                </a:lnTo>
                <a:close/>
              </a:path>
              <a:path w="5483859" h="2042159">
                <a:moveTo>
                  <a:pt x="5478779" y="9143"/>
                </a:moveTo>
                <a:lnTo>
                  <a:pt x="5474207" y="4571"/>
                </a:lnTo>
                <a:lnTo>
                  <a:pt x="5474207" y="9143"/>
                </a:lnTo>
                <a:lnTo>
                  <a:pt x="5478779" y="9143"/>
                </a:lnTo>
                <a:close/>
              </a:path>
              <a:path w="5483859" h="2042159">
                <a:moveTo>
                  <a:pt x="5478779" y="2031491"/>
                </a:moveTo>
                <a:lnTo>
                  <a:pt x="5478779" y="9143"/>
                </a:lnTo>
                <a:lnTo>
                  <a:pt x="5474207" y="9143"/>
                </a:lnTo>
                <a:lnTo>
                  <a:pt x="5474207" y="2031491"/>
                </a:lnTo>
                <a:lnTo>
                  <a:pt x="5478779" y="2031491"/>
                </a:lnTo>
                <a:close/>
              </a:path>
              <a:path w="5483859" h="2042159">
                <a:moveTo>
                  <a:pt x="5478779" y="2042159"/>
                </a:moveTo>
                <a:lnTo>
                  <a:pt x="5478779" y="2031491"/>
                </a:lnTo>
                <a:lnTo>
                  <a:pt x="5474207" y="2036063"/>
                </a:lnTo>
                <a:lnTo>
                  <a:pt x="5474207" y="2042159"/>
                </a:lnTo>
                <a:lnTo>
                  <a:pt x="5478779" y="2042159"/>
                </a:lnTo>
                <a:close/>
              </a:path>
            </a:pathLst>
          </a:custGeom>
          <a:solidFill>
            <a:srgbClr val="D8D7D4"/>
          </a:solidFill>
        </p:spPr>
        <p:txBody>
          <a:bodyPr wrap="square" lIns="0" tIns="0" rIns="0" bIns="0" rtlCol="0">
            <a:spAutoFit/>
          </a:bodyPr>
          <a:lstStyle/>
          <a:p>
            <a:endParaRPr sz="1539"/>
          </a:p>
        </p:txBody>
      </p:sp>
      <p:sp>
        <p:nvSpPr>
          <p:cNvPr id="16" name="object 16"/>
          <p:cNvSpPr txBox="1"/>
          <p:nvPr/>
        </p:nvSpPr>
        <p:spPr>
          <a:xfrm>
            <a:off x="1295400" y="3276600"/>
            <a:ext cx="6898599" cy="2459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5430"/>
            <a:r>
              <a:rPr lang="hu-HU" sz="24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9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dil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13" dirty="0" smtClean="0">
                <a:solidFill>
                  <a:srgbClr val="492400"/>
                </a:solidFill>
                <a:latin typeface="Tahoma"/>
                <a:cs typeface="Tahoma"/>
              </a:rPr>
              <a:t>mma</a:t>
            </a:r>
            <a:r>
              <a:rPr lang="hu-HU" sz="2400" spc="12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ldá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400" spc="11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spc="-13" dirty="0" smtClean="0">
                <a:solidFill>
                  <a:srgbClr val="492400"/>
                </a:solidFill>
                <a:latin typeface="Tahoma"/>
                <a:cs typeface="Tahoma"/>
              </a:rPr>
              <a:t>mp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26" dirty="0" smtClean="0">
                <a:solidFill>
                  <a:srgbClr val="492400"/>
                </a:solidFill>
                <a:latin typeface="Tahoma"/>
                <a:cs typeface="Tahoma"/>
              </a:rPr>
              <a:t>x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bb</a:t>
            </a:r>
            <a:r>
              <a:rPr lang="hu-HU" sz="24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té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gia</a:t>
            </a:r>
            <a:r>
              <a:rPr lang="hu-HU" sz="2400" spc="12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ll.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13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8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té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400" spc="11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ét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se</a:t>
            </a:r>
            <a:r>
              <a:rPr lang="hu-HU" sz="24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án</a:t>
            </a:r>
            <a:r>
              <a:rPr lang="hu-HU" sz="2400" spc="9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ala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u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9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400" spc="9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9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oo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p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áló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té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gia</a:t>
            </a:r>
            <a:r>
              <a:rPr lang="hu-HU" sz="2400" spc="11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abili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ál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ó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dá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endParaRPr lang="hu-HU" sz="2400" dirty="0" smtClean="0">
              <a:latin typeface="Tahoma"/>
              <a:cs typeface="Tahoma"/>
            </a:endParaRPr>
          </a:p>
          <a:p>
            <a:pPr>
              <a:lnSpc>
                <a:spcPts val="1796"/>
              </a:lnSpc>
              <a:spcBef>
                <a:spcPts val="50"/>
              </a:spcBef>
            </a:pPr>
            <a:endParaRPr lang="hu-HU" sz="2400" dirty="0" smtClean="0"/>
          </a:p>
          <a:p>
            <a:pPr marL="10860" marR="1107154">
              <a:tabLst>
                <a:tab pos="655387" algn="l"/>
                <a:tab pos="1011588" algn="l"/>
              </a:tabLst>
            </a:pP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Vi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ss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ág</a:t>
            </a:r>
            <a:r>
              <a:rPr lang="hu-HU" sz="2400" spc="8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té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giája</a:t>
            </a:r>
            <a:r>
              <a:rPr lang="hu-HU" sz="2400" spc="12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(</a:t>
            </a:r>
            <a:r>
              <a:rPr lang="hu-HU" sz="2400" spc="-81" dirty="0" err="1" smtClean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13" dirty="0" err="1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4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1986)</a:t>
            </a:r>
            <a:endParaRPr lang="hu-HU" sz="2400" spc="-4" dirty="0" smtClean="0">
              <a:solidFill>
                <a:srgbClr val="492400"/>
              </a:solidFill>
              <a:latin typeface="Times New Roman"/>
              <a:cs typeface="Times New Roman"/>
            </a:endParaRPr>
          </a:p>
          <a:p>
            <a:pPr marL="10860" marR="1107154">
              <a:tabLst>
                <a:tab pos="655387" algn="l"/>
                <a:tab pos="1011588" algn="l"/>
              </a:tabLst>
            </a:pP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Ti</a:t>
            </a:r>
            <a:r>
              <a:rPr lang="hu-HU" sz="2400" dirty="0" err="1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9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z="2400" spc="-17" dirty="0" err="1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dirty="0" err="1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	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	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(</a:t>
            </a:r>
            <a:r>
              <a:rPr lang="hu-HU" sz="2400" spc="-13" dirty="0" err="1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-26" dirty="0" err="1" smtClean="0">
                <a:solidFill>
                  <a:srgbClr val="492400"/>
                </a:solidFill>
                <a:latin typeface="Tahoma"/>
                <a:cs typeface="Tahoma"/>
              </a:rPr>
              <a:t>x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400" spc="-13" dirty="0" err="1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17" dirty="0" err="1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lang="hu-HU" sz="2400" spc="10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1984)</a:t>
            </a:r>
            <a:endParaRPr lang="hu-HU" sz="2400" dirty="0" smtClean="0">
              <a:latin typeface="Tahoma"/>
              <a:cs typeface="Tahoma"/>
            </a:endParaRPr>
          </a:p>
          <a:p>
            <a:pPr marL="10860"/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17" dirty="0" smtClean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ló</a:t>
            </a:r>
            <a:r>
              <a:rPr lang="hu-HU" sz="2400" spc="10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z="2400" spc="-4" dirty="0" smtClean="0">
                <a:solidFill>
                  <a:srgbClr val="492400"/>
                </a:solidFill>
                <a:latin typeface="Tahoma"/>
                <a:cs typeface="Tahoma"/>
              </a:rPr>
              <a:t>té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gia</a:t>
            </a:r>
            <a:r>
              <a:rPr lang="hu-HU" sz="2400" spc="11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13" dirty="0" smtClean="0">
                <a:solidFill>
                  <a:srgbClr val="492400"/>
                </a:solidFill>
                <a:latin typeface="Tahoma"/>
                <a:cs typeface="Tahoma"/>
              </a:rPr>
              <a:t>(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dirty="0" err="1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spc="-9" dirty="0" err="1" smtClean="0">
                <a:solidFill>
                  <a:srgbClr val="492400"/>
                </a:solidFill>
                <a:latin typeface="Tahoma"/>
                <a:cs typeface="Tahoma"/>
              </a:rPr>
              <a:t>if</a:t>
            </a:r>
            <a:r>
              <a:rPr lang="hu-HU" sz="2400" spc="-4" dirty="0" err="1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400" dirty="0" err="1" smtClean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z="2400" spc="115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ahoma"/>
                <a:cs typeface="Tahoma"/>
              </a:rPr>
              <a:t>1982)</a:t>
            </a:r>
            <a:endParaRPr lang="hu-HU" sz="2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711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9590" y="152400"/>
            <a:ext cx="8543645" cy="1477328"/>
          </a:xfrm>
        </p:spPr>
        <p:txBody>
          <a:bodyPr/>
          <a:lstStyle/>
          <a:p>
            <a:r>
              <a:rPr lang="hu-HU" sz="3200" dirty="0"/>
              <a:t>Játék: </a:t>
            </a:r>
            <a:r>
              <a:rPr lang="hu-HU" sz="3200" dirty="0" smtClean="0"/>
              <a:t>olyan döntési </a:t>
            </a:r>
            <a:r>
              <a:rPr lang="hu-HU" sz="3200" dirty="0"/>
              <a:t>helyzet, amelyben a </a:t>
            </a:r>
            <a:r>
              <a:rPr lang="hu-HU" sz="3200" dirty="0" smtClean="0"/>
              <a:t>szereplők </a:t>
            </a:r>
            <a:r>
              <a:rPr lang="hu-HU" sz="3200" dirty="0"/>
              <a:t>kölcsönös függnek egymástól 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29590" y="1287272"/>
            <a:ext cx="8415655" cy="5170646"/>
          </a:xfrm>
        </p:spPr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játék leírásához szükséges: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játékosok halmaza,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stratégiák halmaza,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visszajelzés</a:t>
            </a:r>
            <a:r>
              <a:rPr lang="hu-HU" dirty="0"/>
              <a:t>, hogy mi a különböző </a:t>
            </a:r>
            <a:r>
              <a:rPr lang="hu-HU" dirty="0" smtClean="0"/>
              <a:t>stratégia-kombinációk </a:t>
            </a:r>
            <a:r>
              <a:rPr lang="hu-HU" dirty="0"/>
              <a:t>kimenetele („kifizetése”) </a:t>
            </a:r>
          </a:p>
          <a:p>
            <a:r>
              <a:rPr lang="hu-HU" b="1" dirty="0" smtClean="0"/>
              <a:t>Játékok </a:t>
            </a:r>
            <a:r>
              <a:rPr lang="hu-HU" b="1" dirty="0"/>
              <a:t>osztályozása: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Statikus </a:t>
            </a:r>
            <a:r>
              <a:rPr lang="hu-HU" dirty="0"/>
              <a:t>és dinamikus.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Egyszeri </a:t>
            </a:r>
            <a:r>
              <a:rPr lang="hu-HU" dirty="0"/>
              <a:t>és ismétlődő.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Szimultán </a:t>
            </a:r>
            <a:r>
              <a:rPr lang="hu-HU" dirty="0"/>
              <a:t>és szekvenciális.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Kooperatív </a:t>
            </a:r>
            <a:r>
              <a:rPr lang="hu-HU" dirty="0"/>
              <a:t>és nem kooperatív</a:t>
            </a:r>
            <a:r>
              <a:rPr lang="hu-HU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 smtClean="0"/>
              <a:t>Szimmetrikus és aszimmetrikus.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1004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0" y="76200"/>
            <a:ext cx="4314621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lnSpc>
                <a:spcPts val="4494"/>
              </a:lnSpc>
              <a:tabLst>
                <a:tab pos="2138832" algn="l"/>
              </a:tabLst>
            </a:pPr>
            <a:r>
              <a:rPr sz="3762" b="1" spc="-4" dirty="0">
                <a:solidFill>
                  <a:srgbClr val="778568"/>
                </a:solidFill>
                <a:latin typeface="Tahoma"/>
                <a:cs typeface="Tahoma"/>
              </a:rPr>
              <a:t>A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xel</a:t>
            </a:r>
            <a:r>
              <a:rPr sz="3762" b="1" spc="-17" dirty="0">
                <a:solidFill>
                  <a:srgbClr val="778568"/>
                </a:solidFill>
                <a:latin typeface="Tahoma"/>
                <a:cs typeface="Tahoma"/>
              </a:rPr>
              <a:t>r</a:t>
            </a:r>
            <a:r>
              <a:rPr sz="3762" b="1" spc="4" dirty="0">
                <a:solidFill>
                  <a:srgbClr val="778568"/>
                </a:solidFill>
                <a:latin typeface="Tahoma"/>
                <a:cs typeface="Tahoma"/>
              </a:rPr>
              <a:t>o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d</a:t>
            </a:r>
            <a:r>
              <a:rPr sz="3762" b="1" dirty="0">
                <a:solidFill>
                  <a:srgbClr val="778568"/>
                </a:solidFill>
                <a:latin typeface="Times New Roman"/>
                <a:cs typeface="Times New Roman"/>
              </a:rPr>
              <a:t>	</a:t>
            </a:r>
            <a:r>
              <a:rPr sz="3762" b="1" spc="-4" dirty="0">
                <a:solidFill>
                  <a:srgbClr val="778568"/>
                </a:solidFill>
                <a:latin typeface="Tahoma"/>
                <a:cs typeface="Tahoma"/>
              </a:rPr>
              <a:t>v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3762" b="1" spc="-17" dirty="0">
                <a:solidFill>
                  <a:srgbClr val="778568"/>
                </a:solidFill>
                <a:latin typeface="Tahoma"/>
                <a:cs typeface="Tahoma"/>
              </a:rPr>
              <a:t>r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se</a:t>
            </a:r>
            <a:r>
              <a:rPr sz="3762" b="1" spc="-4" dirty="0">
                <a:solidFill>
                  <a:srgbClr val="778568"/>
                </a:solidFill>
                <a:latin typeface="Tahoma"/>
                <a:cs typeface="Tahoma"/>
              </a:rPr>
              <a:t>n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ye</a:t>
            </a:r>
            <a:endParaRPr sz="3762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8510" y="990600"/>
            <a:ext cx="8205890" cy="405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074" marR="633125" indent="-293214">
              <a:lnSpc>
                <a:spcPts val="1642"/>
              </a:lnSpc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1979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-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ob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rt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Ax</a:t>
            </a:r>
            <a:r>
              <a:rPr lang="hu-HU" sz="2400" spc="-4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4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dirty="0" err="1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re</a:t>
            </a:r>
            <a:r>
              <a:rPr lang="hu-HU" sz="2400" spc="-3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í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vo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rt</a:t>
            </a:r>
            <a:r>
              <a:rPr lang="hu-HU"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udó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st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s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ok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lydil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mm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endParaRPr lang="hu-HU" sz="2400" dirty="0" smtClean="0">
              <a:latin typeface="Times New Roman"/>
              <a:cs typeface="Times New Roman"/>
            </a:endParaRPr>
          </a:p>
          <a:p>
            <a:pPr>
              <a:lnSpc>
                <a:spcPts val="2394"/>
              </a:lnSpc>
              <a:spcBef>
                <a:spcPts val="81"/>
              </a:spcBef>
              <a:buClr>
                <a:srgbClr val="9C9800"/>
              </a:buClr>
              <a:buFont typeface="Wingdings"/>
              <a:buChar char=""/>
            </a:pPr>
            <a:endParaRPr lang="hu-HU" sz="2400" dirty="0" smtClean="0"/>
          </a:p>
          <a:p>
            <a:pPr marL="304074" marR="5430" indent="-293214">
              <a:lnSpc>
                <a:spcPct val="80000"/>
              </a:lnSpc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  <a:tab pos="5155676" algn="l"/>
              </a:tabLst>
            </a:pP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Mi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20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bő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ll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ó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mm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	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j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j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za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u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3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-3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ndk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és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1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-1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ndk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eze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.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z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eze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í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kko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eze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ó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5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az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bb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í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ó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r>
              <a:rPr lang="hu-HU" sz="2400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z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100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kö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tb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20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60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kö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ö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ők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20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sa</a:t>
            </a:r>
            <a:r>
              <a:rPr lang="hu-HU" sz="2400" spc="-30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j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eze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lt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17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í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60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0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pon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úg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13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ze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ez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ndk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og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38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ndv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26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spc="-34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lang="hu-HU" sz="2400" spc="4" dirty="0" smtClean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lang="hu-HU" sz="2400" spc="-21" dirty="0" smtClean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ss</a:t>
            </a:r>
            <a:r>
              <a:rPr lang="hu-HU" sz="2400" spc="-4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endParaRPr lang="hu-H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528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381000"/>
            <a:ext cx="4314621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lnSpc>
                <a:spcPts val="4494"/>
              </a:lnSpc>
              <a:tabLst>
                <a:tab pos="2138832" algn="l"/>
              </a:tabLst>
            </a:pPr>
            <a:r>
              <a:rPr sz="3762" b="1" spc="-4" dirty="0">
                <a:solidFill>
                  <a:srgbClr val="778568"/>
                </a:solidFill>
                <a:latin typeface="Tahoma"/>
                <a:cs typeface="Tahoma"/>
              </a:rPr>
              <a:t>A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xel</a:t>
            </a:r>
            <a:r>
              <a:rPr sz="3762" b="1" spc="-17" dirty="0">
                <a:solidFill>
                  <a:srgbClr val="778568"/>
                </a:solidFill>
                <a:latin typeface="Tahoma"/>
                <a:cs typeface="Tahoma"/>
              </a:rPr>
              <a:t>r</a:t>
            </a:r>
            <a:r>
              <a:rPr sz="3762" b="1" spc="4" dirty="0">
                <a:solidFill>
                  <a:srgbClr val="778568"/>
                </a:solidFill>
                <a:latin typeface="Tahoma"/>
                <a:cs typeface="Tahoma"/>
              </a:rPr>
              <a:t>o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d</a:t>
            </a:r>
            <a:r>
              <a:rPr sz="3762" b="1" dirty="0">
                <a:solidFill>
                  <a:srgbClr val="778568"/>
                </a:solidFill>
                <a:latin typeface="Times New Roman"/>
                <a:cs typeface="Times New Roman"/>
              </a:rPr>
              <a:t>	</a:t>
            </a:r>
            <a:r>
              <a:rPr sz="3762" b="1" spc="-4" dirty="0">
                <a:solidFill>
                  <a:srgbClr val="778568"/>
                </a:solidFill>
                <a:latin typeface="Tahoma"/>
                <a:cs typeface="Tahoma"/>
              </a:rPr>
              <a:t>v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e</a:t>
            </a:r>
            <a:r>
              <a:rPr sz="3762" b="1" spc="-17" dirty="0">
                <a:solidFill>
                  <a:srgbClr val="778568"/>
                </a:solidFill>
                <a:latin typeface="Tahoma"/>
                <a:cs typeface="Tahoma"/>
              </a:rPr>
              <a:t>r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se</a:t>
            </a:r>
            <a:r>
              <a:rPr sz="3762" b="1" spc="-4" dirty="0">
                <a:solidFill>
                  <a:srgbClr val="778568"/>
                </a:solidFill>
                <a:latin typeface="Tahoma"/>
                <a:cs typeface="Tahoma"/>
              </a:rPr>
              <a:t>n</a:t>
            </a:r>
            <a:r>
              <a:rPr sz="3762" b="1" dirty="0">
                <a:solidFill>
                  <a:srgbClr val="778568"/>
                </a:solidFill>
                <a:latin typeface="Tahoma"/>
                <a:cs typeface="Tahoma"/>
              </a:rPr>
              <a:t>ye</a:t>
            </a:r>
            <a:endParaRPr sz="3762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1" y="1143000"/>
            <a:ext cx="7772400" cy="4394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074" marR="5430" indent="-293214">
              <a:lnSpc>
                <a:spcPct val="80000"/>
              </a:lnSpc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bő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3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ü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sz="2400" b="1" spc="4" dirty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b="1" spc="-21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lang="hu-HU" sz="2400" dirty="0" smtClean="0">
                <a:solidFill>
                  <a:srgbClr val="492400"/>
                </a:solidFill>
                <a:latin typeface="Times New Roman"/>
                <a:cs typeface="Times New Roman"/>
              </a:rPr>
              <a:t>mi a</a:t>
            </a:r>
            <a:r>
              <a:rPr sz="2400" spc="-9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ác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ó</a:t>
            </a:r>
            <a:r>
              <a:rPr sz="2400" spc="-3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pu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r>
              <a:rPr sz="2400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nn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köv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ez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, 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h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ze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rű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3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az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: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koop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tí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sz="2400" spc="-3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l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ez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sz="2400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az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u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nd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 az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sz="2400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9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z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ő 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p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,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aza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tl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 r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v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3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dön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f</a:t>
            </a:r>
            <a:r>
              <a:rPr sz="2400" b="1" spc="4" dirty="0">
                <a:solidFill>
                  <a:srgbClr val="492400"/>
                </a:solidFill>
                <a:latin typeface="Times New Roman"/>
                <a:cs typeface="Times New Roman"/>
              </a:rPr>
              <a:t>o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b="1" spc="-21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b="1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b="1" spc="-1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dön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si 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za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 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 v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ó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í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nű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3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 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sz="2400" spc="-2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za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a f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ogo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y 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sz="2400" spc="-9" dirty="0">
                <a:solidFill>
                  <a:srgbClr val="492400"/>
                </a:solidFill>
                <a:latin typeface="Times New Roman"/>
                <a:cs typeface="Times New Roman"/>
              </a:rPr>
              <a:t>il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spc="-21" dirty="0">
                <a:solidFill>
                  <a:srgbClr val="492400"/>
                </a:solidFill>
                <a:latin typeface="Times New Roman"/>
                <a:cs typeface="Times New Roman"/>
              </a:rPr>
              <a:t>mm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492400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304074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e 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 i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  <a:p>
            <a:pPr marL="304074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e 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d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z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á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j</a:t>
            </a:r>
            <a:r>
              <a:rPr sz="2400" i="1" spc="-3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ő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ké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  <a:p>
            <a:pPr marL="304074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Gondo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j</a:t>
            </a:r>
            <a:r>
              <a:rPr sz="2400" i="1" spc="-4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 k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ö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ve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ke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ző</a:t>
            </a:r>
            <a:r>
              <a:rPr sz="2400" i="1" spc="-1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kc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i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ó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  <a:p>
            <a:pPr marL="304074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M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ódo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ít</a:t>
            </a:r>
            <a:r>
              <a:rPr sz="2400" i="1" spc="-13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u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i="1" spc="-4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ye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r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eke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  <a:p>
            <a:pPr marL="304074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Gondo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odj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u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n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i="1" spc="-3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y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má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sr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ól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  <a:p>
            <a:pPr marL="304074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ma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zz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u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k</a:t>
            </a:r>
            <a:r>
              <a:rPr sz="2400" i="1" spc="-43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a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 k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ö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l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c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4" dirty="0">
                <a:solidFill>
                  <a:srgbClr val="492400"/>
                </a:solidFill>
                <a:latin typeface="Times New Roman"/>
                <a:cs typeface="Times New Roman"/>
              </a:rPr>
              <a:t>önö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-13" dirty="0">
                <a:solidFill>
                  <a:srgbClr val="492400"/>
                </a:solidFill>
                <a:latin typeface="Times New Roman"/>
                <a:cs typeface="Times New Roman"/>
              </a:rPr>
              <a:t>s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é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g</a:t>
            </a:r>
            <a:r>
              <a:rPr sz="2400" i="1" spc="-4" dirty="0">
                <a:solidFill>
                  <a:srgbClr val="492400"/>
                </a:solidFill>
                <a:latin typeface="Times New Roman"/>
                <a:cs typeface="Times New Roman"/>
              </a:rPr>
              <a:t>e</a:t>
            </a:r>
            <a:r>
              <a:rPr sz="2400" i="1" spc="-9" dirty="0">
                <a:solidFill>
                  <a:srgbClr val="492400"/>
                </a:solidFill>
                <a:latin typeface="Times New Roman"/>
                <a:cs typeface="Times New Roman"/>
              </a:rPr>
              <a:t>t</a:t>
            </a:r>
            <a:r>
              <a:rPr sz="2400" i="1" dirty="0">
                <a:solidFill>
                  <a:srgbClr val="4924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2511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9938" y="386502"/>
            <a:ext cx="6219222" cy="800682"/>
          </a:xfrm>
          <a:prstGeom prst="rect">
            <a:avLst/>
          </a:prstGeom>
        </p:spPr>
        <p:txBody>
          <a:bodyPr vert="horz" wrap="square" lIns="0" tIns="234138" rIns="0" bIns="0" rtlCol="0">
            <a:spAutoFit/>
          </a:bodyPr>
          <a:lstStyle/>
          <a:p>
            <a:pPr marL="313304">
              <a:lnSpc>
                <a:spcPts val="4408"/>
              </a:lnSpc>
            </a:pPr>
            <a:r>
              <a:rPr lang="hu-HU" dirty="0" smtClean="0"/>
              <a:t>Tanulságok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0600" y="1371600"/>
            <a:ext cx="7467600" cy="354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074" marR="5430" indent="-293214"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10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ku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spc="9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játé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ok</a:t>
            </a:r>
            <a:r>
              <a:rPr sz="2800" spc="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sz="2800" spc="10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dm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ny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et</a:t>
            </a:r>
            <a:r>
              <a:rPr sz="2800" spc="8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zn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sz="2800" spc="9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sz="2800" spc="10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sz="280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et</a:t>
            </a:r>
            <a:r>
              <a:rPr sz="2800" spc="10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mu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tán</a:t>
            </a:r>
            <a:r>
              <a:rPr sz="2800" spc="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ját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ak</a:t>
            </a:r>
            <a:endParaRPr sz="2800" dirty="0">
              <a:latin typeface="Tahoma"/>
              <a:cs typeface="Tahoma"/>
            </a:endParaRPr>
          </a:p>
          <a:p>
            <a:pPr marL="304074" marR="46154" indent="-293214">
              <a:spcBef>
                <a:spcPts val="410"/>
              </a:spcBef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ku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spc="9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et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en</a:t>
            </a:r>
            <a:r>
              <a:rPr sz="2800" spc="8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az</a:t>
            </a:r>
            <a:r>
              <a:rPr sz="2800" spc="9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dm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ny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ek</a:t>
            </a:r>
            <a:r>
              <a:rPr sz="2800" spc="81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függn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ek</a:t>
            </a:r>
            <a:r>
              <a:rPr sz="2800" spc="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10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c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ek</a:t>
            </a:r>
            <a:r>
              <a:rPr sz="280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até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ak</a:t>
            </a:r>
            <a:r>
              <a:rPr sz="2800" spc="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te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ss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sz="2800" spc="-13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tő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sz="2800" spc="7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í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rn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étő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sz="2800" spc="9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nu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9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atátó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endParaRPr sz="2800" dirty="0">
              <a:latin typeface="Tahoma"/>
              <a:cs typeface="Tahoma"/>
            </a:endParaRPr>
          </a:p>
          <a:p>
            <a:pPr marL="304074" marR="479459" indent="-293214">
              <a:spcBef>
                <a:spcPts val="410"/>
              </a:spcBef>
              <a:buClr>
                <a:srgbClr val="9C9800"/>
              </a:buClr>
              <a:buSzPct val="70000"/>
              <a:buFont typeface="Wingdings"/>
              <a:buChar char=""/>
              <a:tabLst>
                <a:tab pos="304074" algn="l"/>
              </a:tabLst>
            </a:pP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ető</a:t>
            </a:r>
            <a:r>
              <a:rPr sz="2800" spc="9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és</a:t>
            </a:r>
            <a:r>
              <a:rPr sz="2800" spc="9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em</a:t>
            </a:r>
            <a:r>
              <a:rPr sz="2800" spc="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ető</a:t>
            </a:r>
            <a:r>
              <a:rPr sz="2800" spc="97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até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ák</a:t>
            </a:r>
            <a:r>
              <a:rPr sz="2800" spc="9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ö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ött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sz="2800" spc="11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kü</a:t>
            </a:r>
            <a:r>
              <a:rPr sz="2800" spc="-9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ö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nb</a:t>
            </a:r>
            <a:r>
              <a:rPr sz="2800" spc="4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te</a:t>
            </a:r>
            <a:r>
              <a:rPr sz="2800" spc="-4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sz="2800" spc="86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492400"/>
                </a:solidFill>
                <a:latin typeface="Tahoma"/>
                <a:cs typeface="Tahoma"/>
              </a:rPr>
              <a:t>-</a:t>
            </a:r>
            <a:r>
              <a:rPr sz="280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öte</a:t>
            </a:r>
            <a:r>
              <a:rPr lang="hu-HU" sz="2800" spc="-9" dirty="0" smtClean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ett</a:t>
            </a:r>
            <a:r>
              <a:rPr lang="hu-HU" sz="2800" spc="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ég</a:t>
            </a:r>
            <a:r>
              <a:rPr lang="hu-HU" sz="2800" spc="81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spc="-4" dirty="0" smtClean="0">
                <a:solidFill>
                  <a:srgbClr val="492400"/>
                </a:solidFill>
                <a:latin typeface="Tahoma"/>
                <a:cs typeface="Tahoma"/>
              </a:rPr>
              <a:t>rd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z="2800" spc="4" dirty="0" smtClean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z="2800" dirty="0" smtClean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endParaRPr lang="hu-HU"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113124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7837" y="982885"/>
            <a:ext cx="7166610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61"/>
              </a:lnSpc>
            </a:pPr>
            <a:r>
              <a:rPr sz="3300" dirty="0">
                <a:solidFill>
                  <a:srgbClr val="8E0000"/>
                </a:solidFill>
                <a:latin typeface="Arial"/>
                <a:cs typeface="Arial"/>
              </a:rPr>
              <a:t>Csalás a kartellben − az</a:t>
            </a:r>
            <a:r>
              <a:rPr sz="3300" spc="-34" dirty="0">
                <a:solidFill>
                  <a:srgbClr val="8E0000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8E0000"/>
                </a:solidFill>
                <a:latin typeface="Arial"/>
                <a:cs typeface="Arial"/>
              </a:rPr>
              <a:t>egyidőszakos</a:t>
            </a:r>
            <a:endParaRPr sz="3300">
              <a:latin typeface="Arial"/>
              <a:cs typeface="Arial"/>
            </a:endParaRPr>
          </a:p>
          <a:p>
            <a:pPr marL="1429" algn="ctr">
              <a:lnSpc>
                <a:spcPts val="3761"/>
              </a:lnSpc>
            </a:pPr>
            <a:r>
              <a:rPr sz="3300" dirty="0">
                <a:solidFill>
                  <a:srgbClr val="8E0000"/>
                </a:solidFill>
                <a:latin typeface="Arial"/>
                <a:cs typeface="Arial"/>
              </a:rPr>
              <a:t>fogolydilemma</a:t>
            </a:r>
            <a:r>
              <a:rPr sz="3300" spc="-68" dirty="0">
                <a:solidFill>
                  <a:srgbClr val="8E0000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8E0000"/>
                </a:solidFill>
                <a:latin typeface="Arial"/>
                <a:cs typeface="Arial"/>
              </a:rPr>
              <a:t>alapján</a:t>
            </a:r>
            <a:endParaRPr sz="33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6015" y="2746248"/>
          <a:ext cx="7842473" cy="1591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0597"/>
                <a:gridCol w="1960625"/>
                <a:gridCol w="1960626"/>
                <a:gridCol w="1960625"/>
              </a:tblGrid>
              <a:tr h="38404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P = 140 −</a:t>
                      </a:r>
                      <a:r>
                        <a:rPr sz="2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latin typeface="Arial"/>
                          <a:cs typeface="Arial"/>
                        </a:rPr>
                        <a:t>Q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2100" b="1" spc="-7" baseline="-21021" dirty="0">
                          <a:latin typeface="Arial"/>
                          <a:cs typeface="Arial"/>
                        </a:rPr>
                        <a:t>1  </a:t>
                      </a:r>
                      <a:r>
                        <a:rPr sz="2100" b="1" spc="-5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2100" b="1" baseline="-21021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2100" b="1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1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latin typeface="Arial"/>
                          <a:cs typeface="Arial"/>
                        </a:rPr>
                        <a:t>20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423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8065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2100" b="1" spc="-9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vállalat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1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010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100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100" spc="7" baseline="-21021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100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30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442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2100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100" spc="7" baseline="-21021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100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40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442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392858">
                <a:tc rowSpan="2"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2290"/>
                        </a:spcBef>
                      </a:pPr>
                      <a:r>
                        <a:rPr sz="2100" b="1" spc="-5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2100" b="1" spc="-65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vállalat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1812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7346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100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100" spc="7" baseline="-21021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1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30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71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1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100" spc="-5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1800 </a:t>
                      </a:r>
                      <a:r>
                        <a:rPr sz="2100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2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1800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71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1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100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1500 </a:t>
                      </a:r>
                      <a:r>
                        <a:rPr sz="2100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2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2000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71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3840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90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7346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2100" spc="7" baseline="-21021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100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40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100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2000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2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1500</a:t>
                      </a:r>
                      <a:r>
                        <a:rPr sz="2100" dirty="0">
                          <a:latin typeface="Arial"/>
                          <a:cs typeface="Arial"/>
                        </a:rPr>
                        <a:t>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100" dirty="0">
                          <a:solidFill>
                            <a:srgbClr val="8E0000"/>
                          </a:solidFill>
                          <a:latin typeface="Arial"/>
                          <a:cs typeface="Arial"/>
                        </a:rPr>
                        <a:t>1600 </a:t>
                      </a:r>
                      <a:r>
                        <a:rPr sz="2100" spc="-5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2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1600</a:t>
                      </a:r>
                      <a:r>
                        <a:rPr sz="2100" dirty="0">
                          <a:latin typeface="Arial"/>
                          <a:cs typeface="Arial"/>
                        </a:rPr>
                        <a:t>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524369" y="3567302"/>
            <a:ext cx="832485" cy="337185"/>
          </a:xfrm>
          <a:custGeom>
            <a:avLst/>
            <a:gdLst/>
            <a:ahLst/>
            <a:cxnLst/>
            <a:rect l="l" t="t" r="r" b="b"/>
            <a:pathLst>
              <a:path w="1109979" h="449579">
                <a:moveTo>
                  <a:pt x="0" y="224790"/>
                </a:moveTo>
                <a:lnTo>
                  <a:pt x="14653" y="173229"/>
                </a:lnTo>
                <a:lnTo>
                  <a:pt x="56392" y="125907"/>
                </a:lnTo>
                <a:lnTo>
                  <a:pt x="121884" y="84171"/>
                </a:lnTo>
                <a:lnTo>
                  <a:pt x="162496" y="65817"/>
                </a:lnTo>
                <a:lnTo>
                  <a:pt x="207797" y="49365"/>
                </a:lnTo>
                <a:lnTo>
                  <a:pt x="257369" y="34982"/>
                </a:lnTo>
                <a:lnTo>
                  <a:pt x="310798" y="22837"/>
                </a:lnTo>
                <a:lnTo>
                  <a:pt x="367665" y="13098"/>
                </a:lnTo>
                <a:lnTo>
                  <a:pt x="427555" y="5933"/>
                </a:lnTo>
                <a:lnTo>
                  <a:pt x="490050" y="1511"/>
                </a:lnTo>
                <a:lnTo>
                  <a:pt x="554735" y="0"/>
                </a:lnTo>
                <a:lnTo>
                  <a:pt x="619421" y="1511"/>
                </a:lnTo>
                <a:lnTo>
                  <a:pt x="681916" y="5933"/>
                </a:lnTo>
                <a:lnTo>
                  <a:pt x="741806" y="13098"/>
                </a:lnTo>
                <a:lnTo>
                  <a:pt x="798673" y="22837"/>
                </a:lnTo>
                <a:lnTo>
                  <a:pt x="852102" y="34982"/>
                </a:lnTo>
                <a:lnTo>
                  <a:pt x="901674" y="49365"/>
                </a:lnTo>
                <a:lnTo>
                  <a:pt x="946975" y="65817"/>
                </a:lnTo>
                <a:lnTo>
                  <a:pt x="987587" y="84171"/>
                </a:lnTo>
                <a:lnTo>
                  <a:pt x="1023094" y="104257"/>
                </a:lnTo>
                <a:lnTo>
                  <a:pt x="1077126" y="148954"/>
                </a:lnTo>
                <a:lnTo>
                  <a:pt x="1105739" y="198564"/>
                </a:lnTo>
                <a:lnTo>
                  <a:pt x="1109472" y="224790"/>
                </a:lnTo>
                <a:lnTo>
                  <a:pt x="1105739" y="251015"/>
                </a:lnTo>
                <a:lnTo>
                  <a:pt x="1077126" y="300625"/>
                </a:lnTo>
                <a:lnTo>
                  <a:pt x="1023094" y="345322"/>
                </a:lnTo>
                <a:lnTo>
                  <a:pt x="987587" y="365408"/>
                </a:lnTo>
                <a:lnTo>
                  <a:pt x="946975" y="383762"/>
                </a:lnTo>
                <a:lnTo>
                  <a:pt x="901674" y="400214"/>
                </a:lnTo>
                <a:lnTo>
                  <a:pt x="852102" y="414597"/>
                </a:lnTo>
                <a:lnTo>
                  <a:pt x="798673" y="426742"/>
                </a:lnTo>
                <a:lnTo>
                  <a:pt x="741806" y="436481"/>
                </a:lnTo>
                <a:lnTo>
                  <a:pt x="681916" y="443646"/>
                </a:lnTo>
                <a:lnTo>
                  <a:pt x="619421" y="448068"/>
                </a:lnTo>
                <a:lnTo>
                  <a:pt x="554735" y="449580"/>
                </a:lnTo>
                <a:lnTo>
                  <a:pt x="490050" y="448068"/>
                </a:lnTo>
                <a:lnTo>
                  <a:pt x="427555" y="443646"/>
                </a:lnTo>
                <a:lnTo>
                  <a:pt x="367665" y="436481"/>
                </a:lnTo>
                <a:lnTo>
                  <a:pt x="310798" y="426742"/>
                </a:lnTo>
                <a:lnTo>
                  <a:pt x="257369" y="414597"/>
                </a:lnTo>
                <a:lnTo>
                  <a:pt x="207797" y="400214"/>
                </a:lnTo>
                <a:lnTo>
                  <a:pt x="162496" y="383762"/>
                </a:lnTo>
                <a:lnTo>
                  <a:pt x="121884" y="365408"/>
                </a:lnTo>
                <a:lnTo>
                  <a:pt x="86377" y="345322"/>
                </a:lnTo>
                <a:lnTo>
                  <a:pt x="32345" y="300625"/>
                </a:lnTo>
                <a:lnTo>
                  <a:pt x="3732" y="251015"/>
                </a:lnTo>
                <a:lnTo>
                  <a:pt x="0" y="224790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7524369" y="3953636"/>
            <a:ext cx="832485" cy="337185"/>
          </a:xfrm>
          <a:custGeom>
            <a:avLst/>
            <a:gdLst/>
            <a:ahLst/>
            <a:cxnLst/>
            <a:rect l="l" t="t" r="r" b="b"/>
            <a:pathLst>
              <a:path w="1109979" h="449579">
                <a:moveTo>
                  <a:pt x="0" y="224789"/>
                </a:moveTo>
                <a:lnTo>
                  <a:pt x="14653" y="173229"/>
                </a:lnTo>
                <a:lnTo>
                  <a:pt x="56392" y="125907"/>
                </a:lnTo>
                <a:lnTo>
                  <a:pt x="121884" y="84171"/>
                </a:lnTo>
                <a:lnTo>
                  <a:pt x="162496" y="65817"/>
                </a:lnTo>
                <a:lnTo>
                  <a:pt x="207797" y="49365"/>
                </a:lnTo>
                <a:lnTo>
                  <a:pt x="257369" y="34982"/>
                </a:lnTo>
                <a:lnTo>
                  <a:pt x="310798" y="22837"/>
                </a:lnTo>
                <a:lnTo>
                  <a:pt x="367665" y="13098"/>
                </a:lnTo>
                <a:lnTo>
                  <a:pt x="427555" y="5933"/>
                </a:lnTo>
                <a:lnTo>
                  <a:pt x="490050" y="1511"/>
                </a:lnTo>
                <a:lnTo>
                  <a:pt x="554735" y="0"/>
                </a:lnTo>
                <a:lnTo>
                  <a:pt x="619421" y="1511"/>
                </a:lnTo>
                <a:lnTo>
                  <a:pt x="681916" y="5933"/>
                </a:lnTo>
                <a:lnTo>
                  <a:pt x="741806" y="13098"/>
                </a:lnTo>
                <a:lnTo>
                  <a:pt x="798673" y="22837"/>
                </a:lnTo>
                <a:lnTo>
                  <a:pt x="852102" y="34982"/>
                </a:lnTo>
                <a:lnTo>
                  <a:pt x="901674" y="49365"/>
                </a:lnTo>
                <a:lnTo>
                  <a:pt x="946975" y="65817"/>
                </a:lnTo>
                <a:lnTo>
                  <a:pt x="987587" y="84171"/>
                </a:lnTo>
                <a:lnTo>
                  <a:pt x="1023094" y="104257"/>
                </a:lnTo>
                <a:lnTo>
                  <a:pt x="1077126" y="148954"/>
                </a:lnTo>
                <a:lnTo>
                  <a:pt x="1105739" y="198564"/>
                </a:lnTo>
                <a:lnTo>
                  <a:pt x="1109472" y="224789"/>
                </a:lnTo>
                <a:lnTo>
                  <a:pt x="1105739" y="251015"/>
                </a:lnTo>
                <a:lnTo>
                  <a:pt x="1077126" y="300625"/>
                </a:lnTo>
                <a:lnTo>
                  <a:pt x="1023094" y="345322"/>
                </a:lnTo>
                <a:lnTo>
                  <a:pt x="987587" y="365408"/>
                </a:lnTo>
                <a:lnTo>
                  <a:pt x="946975" y="383762"/>
                </a:lnTo>
                <a:lnTo>
                  <a:pt x="901674" y="400214"/>
                </a:lnTo>
                <a:lnTo>
                  <a:pt x="852102" y="414597"/>
                </a:lnTo>
                <a:lnTo>
                  <a:pt x="798673" y="426742"/>
                </a:lnTo>
                <a:lnTo>
                  <a:pt x="741806" y="436481"/>
                </a:lnTo>
                <a:lnTo>
                  <a:pt x="681916" y="443646"/>
                </a:lnTo>
                <a:lnTo>
                  <a:pt x="619421" y="448068"/>
                </a:lnTo>
                <a:lnTo>
                  <a:pt x="554735" y="449579"/>
                </a:lnTo>
                <a:lnTo>
                  <a:pt x="490050" y="448068"/>
                </a:lnTo>
                <a:lnTo>
                  <a:pt x="427555" y="443646"/>
                </a:lnTo>
                <a:lnTo>
                  <a:pt x="367665" y="436481"/>
                </a:lnTo>
                <a:lnTo>
                  <a:pt x="310798" y="426742"/>
                </a:lnTo>
                <a:lnTo>
                  <a:pt x="257369" y="414597"/>
                </a:lnTo>
                <a:lnTo>
                  <a:pt x="207797" y="400214"/>
                </a:lnTo>
                <a:lnTo>
                  <a:pt x="162496" y="383762"/>
                </a:lnTo>
                <a:lnTo>
                  <a:pt x="121884" y="365408"/>
                </a:lnTo>
                <a:lnTo>
                  <a:pt x="86377" y="345322"/>
                </a:lnTo>
                <a:lnTo>
                  <a:pt x="32345" y="300625"/>
                </a:lnTo>
                <a:lnTo>
                  <a:pt x="3732" y="251015"/>
                </a:lnTo>
                <a:lnTo>
                  <a:pt x="0" y="224789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4714875" y="3960494"/>
            <a:ext cx="832485" cy="337185"/>
          </a:xfrm>
          <a:custGeom>
            <a:avLst/>
            <a:gdLst/>
            <a:ahLst/>
            <a:cxnLst/>
            <a:rect l="l" t="t" r="r" b="b"/>
            <a:pathLst>
              <a:path w="1109979" h="449579">
                <a:moveTo>
                  <a:pt x="0" y="224789"/>
                </a:moveTo>
                <a:lnTo>
                  <a:pt x="14653" y="173229"/>
                </a:lnTo>
                <a:lnTo>
                  <a:pt x="56392" y="125907"/>
                </a:lnTo>
                <a:lnTo>
                  <a:pt x="121884" y="84171"/>
                </a:lnTo>
                <a:lnTo>
                  <a:pt x="162496" y="65817"/>
                </a:lnTo>
                <a:lnTo>
                  <a:pt x="207797" y="49365"/>
                </a:lnTo>
                <a:lnTo>
                  <a:pt x="257369" y="34982"/>
                </a:lnTo>
                <a:lnTo>
                  <a:pt x="310798" y="22837"/>
                </a:lnTo>
                <a:lnTo>
                  <a:pt x="367665" y="13098"/>
                </a:lnTo>
                <a:lnTo>
                  <a:pt x="427555" y="5933"/>
                </a:lnTo>
                <a:lnTo>
                  <a:pt x="490050" y="1511"/>
                </a:lnTo>
                <a:lnTo>
                  <a:pt x="554735" y="0"/>
                </a:lnTo>
                <a:lnTo>
                  <a:pt x="619421" y="1511"/>
                </a:lnTo>
                <a:lnTo>
                  <a:pt x="681916" y="5933"/>
                </a:lnTo>
                <a:lnTo>
                  <a:pt x="741806" y="13098"/>
                </a:lnTo>
                <a:lnTo>
                  <a:pt x="798673" y="22837"/>
                </a:lnTo>
                <a:lnTo>
                  <a:pt x="852102" y="34982"/>
                </a:lnTo>
                <a:lnTo>
                  <a:pt x="901674" y="49365"/>
                </a:lnTo>
                <a:lnTo>
                  <a:pt x="946975" y="65817"/>
                </a:lnTo>
                <a:lnTo>
                  <a:pt x="987587" y="84171"/>
                </a:lnTo>
                <a:lnTo>
                  <a:pt x="1023094" y="104257"/>
                </a:lnTo>
                <a:lnTo>
                  <a:pt x="1077126" y="148954"/>
                </a:lnTo>
                <a:lnTo>
                  <a:pt x="1105739" y="198564"/>
                </a:lnTo>
                <a:lnTo>
                  <a:pt x="1109472" y="224789"/>
                </a:lnTo>
                <a:lnTo>
                  <a:pt x="1105739" y="251015"/>
                </a:lnTo>
                <a:lnTo>
                  <a:pt x="1077126" y="300625"/>
                </a:lnTo>
                <a:lnTo>
                  <a:pt x="1023094" y="345322"/>
                </a:lnTo>
                <a:lnTo>
                  <a:pt x="987587" y="365408"/>
                </a:lnTo>
                <a:lnTo>
                  <a:pt x="946975" y="383762"/>
                </a:lnTo>
                <a:lnTo>
                  <a:pt x="901674" y="400214"/>
                </a:lnTo>
                <a:lnTo>
                  <a:pt x="852102" y="414597"/>
                </a:lnTo>
                <a:lnTo>
                  <a:pt x="798673" y="426742"/>
                </a:lnTo>
                <a:lnTo>
                  <a:pt x="741806" y="436481"/>
                </a:lnTo>
                <a:lnTo>
                  <a:pt x="681916" y="443646"/>
                </a:lnTo>
                <a:lnTo>
                  <a:pt x="619421" y="448068"/>
                </a:lnTo>
                <a:lnTo>
                  <a:pt x="554735" y="449579"/>
                </a:lnTo>
                <a:lnTo>
                  <a:pt x="490050" y="448068"/>
                </a:lnTo>
                <a:lnTo>
                  <a:pt x="427555" y="443646"/>
                </a:lnTo>
                <a:lnTo>
                  <a:pt x="367665" y="436481"/>
                </a:lnTo>
                <a:lnTo>
                  <a:pt x="310798" y="426742"/>
                </a:lnTo>
                <a:lnTo>
                  <a:pt x="257369" y="414597"/>
                </a:lnTo>
                <a:lnTo>
                  <a:pt x="207797" y="400214"/>
                </a:lnTo>
                <a:lnTo>
                  <a:pt x="162496" y="383762"/>
                </a:lnTo>
                <a:lnTo>
                  <a:pt x="121884" y="365408"/>
                </a:lnTo>
                <a:lnTo>
                  <a:pt x="86377" y="345322"/>
                </a:lnTo>
                <a:lnTo>
                  <a:pt x="32345" y="300625"/>
                </a:lnTo>
                <a:lnTo>
                  <a:pt x="3732" y="251015"/>
                </a:lnTo>
                <a:lnTo>
                  <a:pt x="0" y="224789"/>
                </a:lnTo>
                <a:close/>
              </a:path>
            </a:pathLst>
          </a:custGeom>
          <a:ln w="12192">
            <a:solidFill>
              <a:srgbClr val="8E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6672833" y="3960494"/>
            <a:ext cx="832485" cy="337185"/>
          </a:xfrm>
          <a:custGeom>
            <a:avLst/>
            <a:gdLst/>
            <a:ahLst/>
            <a:cxnLst/>
            <a:rect l="l" t="t" r="r" b="b"/>
            <a:pathLst>
              <a:path w="1109979" h="449579">
                <a:moveTo>
                  <a:pt x="0" y="224789"/>
                </a:moveTo>
                <a:lnTo>
                  <a:pt x="14653" y="173229"/>
                </a:lnTo>
                <a:lnTo>
                  <a:pt x="56392" y="125907"/>
                </a:lnTo>
                <a:lnTo>
                  <a:pt x="121884" y="84171"/>
                </a:lnTo>
                <a:lnTo>
                  <a:pt x="162496" y="65817"/>
                </a:lnTo>
                <a:lnTo>
                  <a:pt x="207797" y="49365"/>
                </a:lnTo>
                <a:lnTo>
                  <a:pt x="257369" y="34982"/>
                </a:lnTo>
                <a:lnTo>
                  <a:pt x="310798" y="22837"/>
                </a:lnTo>
                <a:lnTo>
                  <a:pt x="367665" y="13098"/>
                </a:lnTo>
                <a:lnTo>
                  <a:pt x="427555" y="5933"/>
                </a:lnTo>
                <a:lnTo>
                  <a:pt x="490050" y="1511"/>
                </a:lnTo>
                <a:lnTo>
                  <a:pt x="554736" y="0"/>
                </a:lnTo>
                <a:lnTo>
                  <a:pt x="619421" y="1511"/>
                </a:lnTo>
                <a:lnTo>
                  <a:pt x="681916" y="5933"/>
                </a:lnTo>
                <a:lnTo>
                  <a:pt x="741806" y="13098"/>
                </a:lnTo>
                <a:lnTo>
                  <a:pt x="798673" y="22837"/>
                </a:lnTo>
                <a:lnTo>
                  <a:pt x="852102" y="34982"/>
                </a:lnTo>
                <a:lnTo>
                  <a:pt x="901674" y="49365"/>
                </a:lnTo>
                <a:lnTo>
                  <a:pt x="946975" y="65817"/>
                </a:lnTo>
                <a:lnTo>
                  <a:pt x="987587" y="84171"/>
                </a:lnTo>
                <a:lnTo>
                  <a:pt x="1023094" y="104257"/>
                </a:lnTo>
                <a:lnTo>
                  <a:pt x="1077126" y="148954"/>
                </a:lnTo>
                <a:lnTo>
                  <a:pt x="1105739" y="198564"/>
                </a:lnTo>
                <a:lnTo>
                  <a:pt x="1109472" y="224789"/>
                </a:lnTo>
                <a:lnTo>
                  <a:pt x="1105739" y="251015"/>
                </a:lnTo>
                <a:lnTo>
                  <a:pt x="1077126" y="300625"/>
                </a:lnTo>
                <a:lnTo>
                  <a:pt x="1023094" y="345322"/>
                </a:lnTo>
                <a:lnTo>
                  <a:pt x="987587" y="365408"/>
                </a:lnTo>
                <a:lnTo>
                  <a:pt x="946975" y="383762"/>
                </a:lnTo>
                <a:lnTo>
                  <a:pt x="901674" y="400214"/>
                </a:lnTo>
                <a:lnTo>
                  <a:pt x="852102" y="414597"/>
                </a:lnTo>
                <a:lnTo>
                  <a:pt x="798673" y="426742"/>
                </a:lnTo>
                <a:lnTo>
                  <a:pt x="741806" y="436481"/>
                </a:lnTo>
                <a:lnTo>
                  <a:pt x="681916" y="443646"/>
                </a:lnTo>
                <a:lnTo>
                  <a:pt x="619421" y="448068"/>
                </a:lnTo>
                <a:lnTo>
                  <a:pt x="554736" y="449579"/>
                </a:lnTo>
                <a:lnTo>
                  <a:pt x="490050" y="448068"/>
                </a:lnTo>
                <a:lnTo>
                  <a:pt x="427555" y="443646"/>
                </a:lnTo>
                <a:lnTo>
                  <a:pt x="367665" y="436481"/>
                </a:lnTo>
                <a:lnTo>
                  <a:pt x="310798" y="426742"/>
                </a:lnTo>
                <a:lnTo>
                  <a:pt x="257369" y="414597"/>
                </a:lnTo>
                <a:lnTo>
                  <a:pt x="207797" y="400214"/>
                </a:lnTo>
                <a:lnTo>
                  <a:pt x="162496" y="383762"/>
                </a:lnTo>
                <a:lnTo>
                  <a:pt x="121884" y="365408"/>
                </a:lnTo>
                <a:lnTo>
                  <a:pt x="86377" y="345322"/>
                </a:lnTo>
                <a:lnTo>
                  <a:pt x="32345" y="300625"/>
                </a:lnTo>
                <a:lnTo>
                  <a:pt x="3732" y="251015"/>
                </a:lnTo>
                <a:lnTo>
                  <a:pt x="0" y="224789"/>
                </a:lnTo>
                <a:close/>
              </a:path>
            </a:pathLst>
          </a:custGeom>
          <a:ln w="12192">
            <a:solidFill>
              <a:srgbClr val="8E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8334755" y="3970782"/>
            <a:ext cx="285750" cy="2286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381000" y="116459"/>
                </a:moveTo>
                <a:lnTo>
                  <a:pt x="0" y="116459"/>
                </a:lnTo>
                <a:lnTo>
                  <a:pt x="117728" y="188341"/>
                </a:lnTo>
                <a:lnTo>
                  <a:pt x="72771" y="304800"/>
                </a:lnTo>
                <a:lnTo>
                  <a:pt x="190500" y="232791"/>
                </a:lnTo>
                <a:lnTo>
                  <a:pt x="280430" y="232791"/>
                </a:lnTo>
                <a:lnTo>
                  <a:pt x="263271" y="188341"/>
                </a:lnTo>
                <a:lnTo>
                  <a:pt x="381000" y="116459"/>
                </a:lnTo>
                <a:close/>
              </a:path>
              <a:path w="381000" h="304800">
                <a:moveTo>
                  <a:pt x="280430" y="232791"/>
                </a:moveTo>
                <a:lnTo>
                  <a:pt x="190500" y="232791"/>
                </a:lnTo>
                <a:lnTo>
                  <a:pt x="308228" y="304800"/>
                </a:lnTo>
                <a:lnTo>
                  <a:pt x="280430" y="232791"/>
                </a:lnTo>
                <a:close/>
              </a:path>
              <a:path w="381000" h="304800">
                <a:moveTo>
                  <a:pt x="190500" y="0"/>
                </a:moveTo>
                <a:lnTo>
                  <a:pt x="145542" y="116459"/>
                </a:lnTo>
                <a:lnTo>
                  <a:pt x="235458" y="116459"/>
                </a:lnTo>
                <a:lnTo>
                  <a:pt x="1905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9"/>
          <p:cNvSpPr/>
          <p:nvPr/>
        </p:nvSpPr>
        <p:spPr>
          <a:xfrm>
            <a:off x="3063240" y="3914775"/>
            <a:ext cx="1030129" cy="432435"/>
          </a:xfrm>
          <a:custGeom>
            <a:avLst/>
            <a:gdLst/>
            <a:ahLst/>
            <a:cxnLst/>
            <a:rect l="l" t="t" r="r" b="b"/>
            <a:pathLst>
              <a:path w="1373504" h="576579">
                <a:moveTo>
                  <a:pt x="0" y="288036"/>
                </a:moveTo>
                <a:lnTo>
                  <a:pt x="12378" y="233287"/>
                </a:lnTo>
                <a:lnTo>
                  <a:pt x="47978" y="182013"/>
                </a:lnTo>
                <a:lnTo>
                  <a:pt x="104501" y="135178"/>
                </a:lnTo>
                <a:lnTo>
                  <a:pt x="139890" y="113726"/>
                </a:lnTo>
                <a:lnTo>
                  <a:pt x="179646" y="93745"/>
                </a:lnTo>
                <a:lnTo>
                  <a:pt x="223483" y="75355"/>
                </a:lnTo>
                <a:lnTo>
                  <a:pt x="271112" y="58678"/>
                </a:lnTo>
                <a:lnTo>
                  <a:pt x="322247" y="43833"/>
                </a:lnTo>
                <a:lnTo>
                  <a:pt x="376599" y="30942"/>
                </a:lnTo>
                <a:lnTo>
                  <a:pt x="433881" y="20124"/>
                </a:lnTo>
                <a:lnTo>
                  <a:pt x="493807" y="11500"/>
                </a:lnTo>
                <a:lnTo>
                  <a:pt x="556087" y="5191"/>
                </a:lnTo>
                <a:lnTo>
                  <a:pt x="620434" y="1318"/>
                </a:lnTo>
                <a:lnTo>
                  <a:pt x="686562" y="0"/>
                </a:lnTo>
                <a:lnTo>
                  <a:pt x="752689" y="1318"/>
                </a:lnTo>
                <a:lnTo>
                  <a:pt x="817036" y="5191"/>
                </a:lnTo>
                <a:lnTo>
                  <a:pt x="879316" y="11500"/>
                </a:lnTo>
                <a:lnTo>
                  <a:pt x="939242" y="20124"/>
                </a:lnTo>
                <a:lnTo>
                  <a:pt x="996524" y="30942"/>
                </a:lnTo>
                <a:lnTo>
                  <a:pt x="1050876" y="43833"/>
                </a:lnTo>
                <a:lnTo>
                  <a:pt x="1102011" y="58678"/>
                </a:lnTo>
                <a:lnTo>
                  <a:pt x="1149640" y="75355"/>
                </a:lnTo>
                <a:lnTo>
                  <a:pt x="1193477" y="93745"/>
                </a:lnTo>
                <a:lnTo>
                  <a:pt x="1233233" y="113726"/>
                </a:lnTo>
                <a:lnTo>
                  <a:pt x="1268622" y="135178"/>
                </a:lnTo>
                <a:lnTo>
                  <a:pt x="1299355" y="157981"/>
                </a:lnTo>
                <a:lnTo>
                  <a:pt x="1345704" y="207156"/>
                </a:lnTo>
                <a:lnTo>
                  <a:pt x="1369981" y="260287"/>
                </a:lnTo>
                <a:lnTo>
                  <a:pt x="1373124" y="288036"/>
                </a:lnTo>
                <a:lnTo>
                  <a:pt x="1369981" y="315784"/>
                </a:lnTo>
                <a:lnTo>
                  <a:pt x="1345704" y="368915"/>
                </a:lnTo>
                <a:lnTo>
                  <a:pt x="1299355" y="418090"/>
                </a:lnTo>
                <a:lnTo>
                  <a:pt x="1268622" y="440893"/>
                </a:lnTo>
                <a:lnTo>
                  <a:pt x="1233233" y="462345"/>
                </a:lnTo>
                <a:lnTo>
                  <a:pt x="1193477" y="482326"/>
                </a:lnTo>
                <a:lnTo>
                  <a:pt x="1149640" y="500716"/>
                </a:lnTo>
                <a:lnTo>
                  <a:pt x="1102011" y="517393"/>
                </a:lnTo>
                <a:lnTo>
                  <a:pt x="1050876" y="532238"/>
                </a:lnTo>
                <a:lnTo>
                  <a:pt x="996524" y="545129"/>
                </a:lnTo>
                <a:lnTo>
                  <a:pt x="939242" y="555947"/>
                </a:lnTo>
                <a:lnTo>
                  <a:pt x="879316" y="564571"/>
                </a:lnTo>
                <a:lnTo>
                  <a:pt x="817036" y="570880"/>
                </a:lnTo>
                <a:lnTo>
                  <a:pt x="752689" y="574753"/>
                </a:lnTo>
                <a:lnTo>
                  <a:pt x="686562" y="576072"/>
                </a:lnTo>
                <a:lnTo>
                  <a:pt x="620434" y="574753"/>
                </a:lnTo>
                <a:lnTo>
                  <a:pt x="556087" y="570880"/>
                </a:lnTo>
                <a:lnTo>
                  <a:pt x="493807" y="564571"/>
                </a:lnTo>
                <a:lnTo>
                  <a:pt x="433881" y="555947"/>
                </a:lnTo>
                <a:lnTo>
                  <a:pt x="376599" y="545129"/>
                </a:lnTo>
                <a:lnTo>
                  <a:pt x="322247" y="532238"/>
                </a:lnTo>
                <a:lnTo>
                  <a:pt x="271112" y="517393"/>
                </a:lnTo>
                <a:lnTo>
                  <a:pt x="223483" y="500716"/>
                </a:lnTo>
                <a:lnTo>
                  <a:pt x="179646" y="482326"/>
                </a:lnTo>
                <a:lnTo>
                  <a:pt x="139890" y="462345"/>
                </a:lnTo>
                <a:lnTo>
                  <a:pt x="104501" y="440893"/>
                </a:lnTo>
                <a:lnTo>
                  <a:pt x="73768" y="418090"/>
                </a:lnTo>
                <a:lnTo>
                  <a:pt x="27419" y="368915"/>
                </a:lnTo>
                <a:lnTo>
                  <a:pt x="3142" y="315784"/>
                </a:lnTo>
                <a:lnTo>
                  <a:pt x="0" y="288036"/>
                </a:lnTo>
                <a:close/>
              </a:path>
            </a:pathLst>
          </a:custGeom>
          <a:ln w="12192">
            <a:solidFill>
              <a:srgbClr val="8E000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10"/>
          <p:cNvSpPr/>
          <p:nvPr/>
        </p:nvSpPr>
        <p:spPr>
          <a:xfrm>
            <a:off x="7010019" y="3129533"/>
            <a:ext cx="1030129" cy="432435"/>
          </a:xfrm>
          <a:custGeom>
            <a:avLst/>
            <a:gdLst/>
            <a:ahLst/>
            <a:cxnLst/>
            <a:rect l="l" t="t" r="r" b="b"/>
            <a:pathLst>
              <a:path w="1373504" h="576579">
                <a:moveTo>
                  <a:pt x="0" y="288036"/>
                </a:moveTo>
                <a:lnTo>
                  <a:pt x="12378" y="233287"/>
                </a:lnTo>
                <a:lnTo>
                  <a:pt x="47978" y="182013"/>
                </a:lnTo>
                <a:lnTo>
                  <a:pt x="104501" y="135178"/>
                </a:lnTo>
                <a:lnTo>
                  <a:pt x="139890" y="113726"/>
                </a:lnTo>
                <a:lnTo>
                  <a:pt x="179646" y="93745"/>
                </a:lnTo>
                <a:lnTo>
                  <a:pt x="223483" y="75355"/>
                </a:lnTo>
                <a:lnTo>
                  <a:pt x="271112" y="58678"/>
                </a:lnTo>
                <a:lnTo>
                  <a:pt x="322247" y="43833"/>
                </a:lnTo>
                <a:lnTo>
                  <a:pt x="376599" y="30942"/>
                </a:lnTo>
                <a:lnTo>
                  <a:pt x="433881" y="20124"/>
                </a:lnTo>
                <a:lnTo>
                  <a:pt x="493807" y="11500"/>
                </a:lnTo>
                <a:lnTo>
                  <a:pt x="556087" y="5191"/>
                </a:lnTo>
                <a:lnTo>
                  <a:pt x="620434" y="1318"/>
                </a:lnTo>
                <a:lnTo>
                  <a:pt x="686561" y="0"/>
                </a:lnTo>
                <a:lnTo>
                  <a:pt x="752689" y="1318"/>
                </a:lnTo>
                <a:lnTo>
                  <a:pt x="817036" y="5191"/>
                </a:lnTo>
                <a:lnTo>
                  <a:pt x="879316" y="11500"/>
                </a:lnTo>
                <a:lnTo>
                  <a:pt x="939242" y="20124"/>
                </a:lnTo>
                <a:lnTo>
                  <a:pt x="996524" y="30942"/>
                </a:lnTo>
                <a:lnTo>
                  <a:pt x="1050876" y="43833"/>
                </a:lnTo>
                <a:lnTo>
                  <a:pt x="1102011" y="58678"/>
                </a:lnTo>
                <a:lnTo>
                  <a:pt x="1149640" y="75355"/>
                </a:lnTo>
                <a:lnTo>
                  <a:pt x="1193477" y="93745"/>
                </a:lnTo>
                <a:lnTo>
                  <a:pt x="1233233" y="113726"/>
                </a:lnTo>
                <a:lnTo>
                  <a:pt x="1268622" y="135178"/>
                </a:lnTo>
                <a:lnTo>
                  <a:pt x="1299355" y="157981"/>
                </a:lnTo>
                <a:lnTo>
                  <a:pt x="1345704" y="207156"/>
                </a:lnTo>
                <a:lnTo>
                  <a:pt x="1369981" y="260287"/>
                </a:lnTo>
                <a:lnTo>
                  <a:pt x="1373124" y="288036"/>
                </a:lnTo>
                <a:lnTo>
                  <a:pt x="1369981" y="315784"/>
                </a:lnTo>
                <a:lnTo>
                  <a:pt x="1345704" y="368915"/>
                </a:lnTo>
                <a:lnTo>
                  <a:pt x="1299355" y="418090"/>
                </a:lnTo>
                <a:lnTo>
                  <a:pt x="1268622" y="440893"/>
                </a:lnTo>
                <a:lnTo>
                  <a:pt x="1233233" y="462345"/>
                </a:lnTo>
                <a:lnTo>
                  <a:pt x="1193477" y="482326"/>
                </a:lnTo>
                <a:lnTo>
                  <a:pt x="1149640" y="500716"/>
                </a:lnTo>
                <a:lnTo>
                  <a:pt x="1102011" y="517393"/>
                </a:lnTo>
                <a:lnTo>
                  <a:pt x="1050876" y="532238"/>
                </a:lnTo>
                <a:lnTo>
                  <a:pt x="996524" y="545129"/>
                </a:lnTo>
                <a:lnTo>
                  <a:pt x="939242" y="555947"/>
                </a:lnTo>
                <a:lnTo>
                  <a:pt x="879316" y="564571"/>
                </a:lnTo>
                <a:lnTo>
                  <a:pt x="817036" y="570880"/>
                </a:lnTo>
                <a:lnTo>
                  <a:pt x="752689" y="574753"/>
                </a:lnTo>
                <a:lnTo>
                  <a:pt x="686561" y="576072"/>
                </a:lnTo>
                <a:lnTo>
                  <a:pt x="620434" y="574753"/>
                </a:lnTo>
                <a:lnTo>
                  <a:pt x="556087" y="570880"/>
                </a:lnTo>
                <a:lnTo>
                  <a:pt x="493807" y="564571"/>
                </a:lnTo>
                <a:lnTo>
                  <a:pt x="433881" y="555947"/>
                </a:lnTo>
                <a:lnTo>
                  <a:pt x="376599" y="545129"/>
                </a:lnTo>
                <a:lnTo>
                  <a:pt x="322247" y="532238"/>
                </a:lnTo>
                <a:lnTo>
                  <a:pt x="271112" y="517393"/>
                </a:lnTo>
                <a:lnTo>
                  <a:pt x="223483" y="500716"/>
                </a:lnTo>
                <a:lnTo>
                  <a:pt x="179646" y="482326"/>
                </a:lnTo>
                <a:lnTo>
                  <a:pt x="139890" y="462345"/>
                </a:lnTo>
                <a:lnTo>
                  <a:pt x="104501" y="440893"/>
                </a:lnTo>
                <a:lnTo>
                  <a:pt x="73768" y="418090"/>
                </a:lnTo>
                <a:lnTo>
                  <a:pt x="27419" y="368915"/>
                </a:lnTo>
                <a:lnTo>
                  <a:pt x="3142" y="315784"/>
                </a:lnTo>
                <a:lnTo>
                  <a:pt x="0" y="288036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525353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57200"/>
            <a:ext cx="479821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dirty="0"/>
              <a:t>Csalás</a:t>
            </a:r>
            <a:r>
              <a:rPr sz="3300" spc="-56" dirty="0"/>
              <a:t> </a:t>
            </a:r>
            <a:r>
              <a:rPr sz="3300" dirty="0"/>
              <a:t>megakadályozása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59054" y="1883283"/>
            <a:ext cx="9026843" cy="3446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71450">
              <a:lnSpc>
                <a:spcPts val="2494"/>
              </a:lnSpc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Kartell </a:t>
            </a:r>
            <a:r>
              <a:rPr sz="2100" dirty="0">
                <a:latin typeface="Arial"/>
                <a:cs typeface="Arial"/>
              </a:rPr>
              <a:t>fenntartása </a:t>
            </a:r>
            <a:r>
              <a:rPr sz="2100" spc="-4" dirty="0">
                <a:latin typeface="Arial"/>
                <a:cs typeface="Arial"/>
              </a:rPr>
              <a:t>– mi </a:t>
            </a:r>
            <a:r>
              <a:rPr sz="2100" dirty="0">
                <a:latin typeface="Arial"/>
                <a:cs typeface="Arial"/>
              </a:rPr>
              <a:t>kell </a:t>
            </a:r>
            <a:r>
              <a:rPr sz="2100" spc="-4" dirty="0">
                <a:latin typeface="Arial"/>
                <a:cs typeface="Arial"/>
              </a:rPr>
              <a:t>ahhoz, hogy ne </a:t>
            </a:r>
            <a:r>
              <a:rPr sz="2100" dirty="0">
                <a:latin typeface="Arial"/>
                <a:cs typeface="Arial"/>
              </a:rPr>
              <a:t>„csaljanak” </a:t>
            </a:r>
            <a:r>
              <a:rPr sz="2100" spc="-4" dirty="0">
                <a:latin typeface="Arial"/>
                <a:cs typeface="Arial"/>
              </a:rPr>
              <a:t>a</a:t>
            </a:r>
            <a:r>
              <a:rPr sz="2100" spc="79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tagok?</a:t>
            </a:r>
            <a:endParaRPr sz="2100">
              <a:latin typeface="Arial"/>
              <a:cs typeface="Arial"/>
            </a:endParaRPr>
          </a:p>
          <a:p>
            <a:pPr marL="523875" lvl="1" indent="-171450">
              <a:lnSpc>
                <a:spcPts val="2108"/>
              </a:lnSpc>
              <a:buChar char="•"/>
              <a:tabLst>
                <a:tab pos="523875" algn="l"/>
              </a:tabLst>
            </a:pPr>
            <a:r>
              <a:rPr spc="-4" dirty="0">
                <a:latin typeface="Arial"/>
                <a:cs typeface="Arial"/>
              </a:rPr>
              <a:t>csalás hamar</a:t>
            </a:r>
            <a:r>
              <a:rPr spc="19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felismerhető</a:t>
            </a:r>
            <a:endParaRPr>
              <a:latin typeface="Arial"/>
              <a:cs typeface="Arial"/>
            </a:endParaRPr>
          </a:p>
          <a:p>
            <a:pPr marL="523875" lvl="1" indent="-171450">
              <a:lnSpc>
                <a:spcPts val="2134"/>
              </a:lnSpc>
              <a:buChar char="•"/>
              <a:tabLst>
                <a:tab pos="523875" algn="l"/>
              </a:tabLst>
            </a:pPr>
            <a:r>
              <a:rPr spc="-4" dirty="0">
                <a:latin typeface="Arial"/>
                <a:cs typeface="Arial"/>
              </a:rPr>
              <a:t>többiek reagálása: büntetés (hihető</a:t>
            </a:r>
            <a:r>
              <a:rPr spc="83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legyen!)</a:t>
            </a:r>
            <a:endParaRPr>
              <a:latin typeface="Arial"/>
              <a:cs typeface="Arial"/>
            </a:endParaRPr>
          </a:p>
          <a:p>
            <a:pPr marL="180975" indent="-171450">
              <a:lnSpc>
                <a:spcPts val="2269"/>
              </a:lnSpc>
              <a:spcBef>
                <a:spcPts val="240"/>
              </a:spcBef>
              <a:buChar char="•"/>
              <a:tabLst>
                <a:tab pos="180975" algn="l"/>
                <a:tab pos="973931" algn="l"/>
                <a:tab pos="2124075" algn="l"/>
                <a:tab pos="2994184" algn="l"/>
                <a:tab pos="3402330" algn="l"/>
                <a:tab pos="3795236" algn="l"/>
                <a:tab pos="4561523" algn="l"/>
                <a:tab pos="5831681" algn="l"/>
                <a:tab pos="7041833" algn="l"/>
                <a:tab pos="8253889" algn="l"/>
                <a:tab pos="8868728" algn="l"/>
              </a:tabLst>
            </a:pPr>
            <a:r>
              <a:rPr sz="2100" spc="-4" dirty="0">
                <a:latin typeface="Arial"/>
                <a:cs typeface="Arial"/>
              </a:rPr>
              <a:t>Akkor	ér</a:t>
            </a:r>
            <a:r>
              <a:rPr sz="2100" dirty="0">
                <a:latin typeface="Arial"/>
                <a:cs typeface="Arial"/>
              </a:rPr>
              <a:t>d</a:t>
            </a:r>
            <a:r>
              <a:rPr sz="2100" spc="-4" dirty="0">
                <a:latin typeface="Arial"/>
                <a:cs typeface="Arial"/>
              </a:rPr>
              <a:t>emes</a:t>
            </a:r>
            <a:r>
              <a:rPr sz="2100" dirty="0">
                <a:latin typeface="Arial"/>
                <a:cs typeface="Arial"/>
              </a:rPr>
              <a:t>	c</a:t>
            </a:r>
            <a:r>
              <a:rPr sz="2100" spc="-4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4" dirty="0">
                <a:latin typeface="Arial"/>
                <a:cs typeface="Arial"/>
              </a:rPr>
              <a:t>ln</a:t>
            </a:r>
            <a:r>
              <a:rPr sz="2100" dirty="0">
                <a:latin typeface="Arial"/>
                <a:cs typeface="Arial"/>
              </a:rPr>
              <a:t>i,	</a:t>
            </a:r>
            <a:r>
              <a:rPr sz="2100" spc="-4" dirty="0">
                <a:latin typeface="Arial"/>
                <a:cs typeface="Arial"/>
              </a:rPr>
              <a:t>ha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az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ebből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s</a:t>
            </a:r>
            <a:r>
              <a:rPr sz="2100" dirty="0">
                <a:latin typeface="Arial"/>
                <a:cs typeface="Arial"/>
              </a:rPr>
              <a:t>z</a:t>
            </a:r>
            <a:r>
              <a:rPr sz="2100" spc="-4" dirty="0">
                <a:latin typeface="Arial"/>
                <a:cs typeface="Arial"/>
              </a:rPr>
              <a:t>árm</a:t>
            </a:r>
            <a:r>
              <a:rPr sz="2100" dirty="0">
                <a:latin typeface="Arial"/>
                <a:cs typeface="Arial"/>
              </a:rPr>
              <a:t>a</a:t>
            </a:r>
            <a:r>
              <a:rPr sz="2100" spc="-4" dirty="0">
                <a:latin typeface="Arial"/>
                <a:cs typeface="Arial"/>
              </a:rPr>
              <a:t>zó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nyereség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na</a:t>
            </a:r>
            <a:r>
              <a:rPr sz="2100" dirty="0">
                <a:latin typeface="Arial"/>
                <a:cs typeface="Arial"/>
              </a:rPr>
              <a:t>g</a:t>
            </a:r>
            <a:r>
              <a:rPr sz="2100" spc="-4" dirty="0">
                <a:latin typeface="Arial"/>
                <a:cs typeface="Arial"/>
              </a:rPr>
              <a:t>y</a:t>
            </a:r>
            <a:r>
              <a:rPr sz="2100" dirty="0">
                <a:latin typeface="Arial"/>
                <a:cs typeface="Arial"/>
              </a:rPr>
              <a:t>ob</a:t>
            </a:r>
            <a:r>
              <a:rPr sz="2100" spc="-4" dirty="0">
                <a:latin typeface="Arial"/>
                <a:cs typeface="Arial"/>
              </a:rPr>
              <a:t>b,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mint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-4" dirty="0">
                <a:latin typeface="Arial"/>
                <a:cs typeface="Arial"/>
              </a:rPr>
              <a:t>a</a:t>
            </a:r>
            <a:endParaRPr sz="2100">
              <a:latin typeface="Arial"/>
              <a:cs typeface="Arial"/>
            </a:endParaRPr>
          </a:p>
          <a:p>
            <a:pPr marL="180975">
              <a:lnSpc>
                <a:spcPts val="2269"/>
              </a:lnSpc>
            </a:pPr>
            <a:r>
              <a:rPr sz="2100" spc="-4" dirty="0">
                <a:latin typeface="Arial"/>
                <a:cs typeface="Arial"/>
              </a:rPr>
              <a:t>büntetés miatti</a:t>
            </a:r>
            <a:r>
              <a:rPr sz="2100" spc="-11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veszteség</a:t>
            </a:r>
            <a:endParaRPr sz="2100">
              <a:latin typeface="Arial"/>
              <a:cs typeface="Arial"/>
            </a:endParaRPr>
          </a:p>
          <a:p>
            <a:pPr marL="180975" indent="-171450">
              <a:spcBef>
                <a:spcPts val="244"/>
              </a:spcBef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Egyidőszakos </a:t>
            </a:r>
            <a:r>
              <a:rPr sz="2100" dirty="0">
                <a:latin typeface="Arial"/>
                <a:cs typeface="Arial"/>
              </a:rPr>
              <a:t>fogolydilemma: </a:t>
            </a:r>
            <a:r>
              <a:rPr sz="2100" spc="-4" dirty="0">
                <a:latin typeface="Arial"/>
                <a:cs typeface="Arial"/>
              </a:rPr>
              <a:t>nincs</a:t>
            </a:r>
            <a:r>
              <a:rPr sz="2100" spc="26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összejátszás</a:t>
            </a:r>
            <a:endParaRPr sz="2100">
              <a:latin typeface="Arial"/>
              <a:cs typeface="Arial"/>
            </a:endParaRPr>
          </a:p>
          <a:p>
            <a:pPr marL="180975" indent="-171450">
              <a:lnSpc>
                <a:spcPts val="2501"/>
              </a:lnSpc>
              <a:spcBef>
                <a:spcPts val="244"/>
              </a:spcBef>
              <a:buChar char="•"/>
              <a:tabLst>
                <a:tab pos="180975" algn="l"/>
              </a:tabLst>
            </a:pPr>
            <a:r>
              <a:rPr sz="2100" spc="-4" dirty="0">
                <a:latin typeface="Arial"/>
                <a:cs typeface="Arial"/>
              </a:rPr>
              <a:t>Dinamikus </a:t>
            </a:r>
            <a:r>
              <a:rPr sz="2100" dirty="0">
                <a:latin typeface="Arial"/>
                <a:cs typeface="Arial"/>
              </a:rPr>
              <a:t>megközelítés </a:t>
            </a:r>
            <a:r>
              <a:rPr sz="2100" spc="-4" dirty="0">
                <a:latin typeface="Arial"/>
                <a:cs typeface="Arial"/>
              </a:rPr>
              <a:t>– </a:t>
            </a:r>
            <a:r>
              <a:rPr sz="2100" dirty="0">
                <a:latin typeface="Arial"/>
                <a:cs typeface="Arial"/>
              </a:rPr>
              <a:t>ismételt</a:t>
            </a:r>
            <a:r>
              <a:rPr sz="2100" spc="1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játékok</a:t>
            </a:r>
            <a:endParaRPr sz="2100">
              <a:latin typeface="Arial"/>
              <a:cs typeface="Arial"/>
            </a:endParaRPr>
          </a:p>
          <a:p>
            <a:pPr marL="523875" marR="4286" lvl="1" indent="-171450">
              <a:lnSpc>
                <a:spcPct val="80000"/>
              </a:lnSpc>
              <a:spcBef>
                <a:spcPts val="413"/>
              </a:spcBef>
              <a:buChar char="•"/>
              <a:tabLst>
                <a:tab pos="523875" algn="l"/>
                <a:tab pos="772001" algn="l"/>
                <a:tab pos="1591151" algn="l"/>
                <a:tab pos="2755106" algn="l"/>
                <a:tab pos="3105150" algn="l"/>
                <a:tab pos="3758565" algn="l"/>
                <a:tab pos="5026343" algn="l"/>
                <a:tab pos="5259705" algn="l"/>
                <a:tab pos="6106954" algn="l"/>
                <a:tab pos="6633686" algn="l"/>
                <a:tab pos="7899559" algn="l"/>
              </a:tabLst>
            </a:pPr>
            <a:r>
              <a:rPr dirty="0">
                <a:latin typeface="Arial"/>
                <a:cs typeface="Arial"/>
              </a:rPr>
              <a:t>A	</a:t>
            </a:r>
            <a:r>
              <a:rPr spc="-4" dirty="0">
                <a:latin typeface="Arial"/>
                <a:cs typeface="Arial"/>
              </a:rPr>
              <a:t>vállalat	</a:t>
            </a:r>
            <a:r>
              <a:rPr dirty="0">
                <a:latin typeface="Arial"/>
                <a:cs typeface="Arial"/>
              </a:rPr>
              <a:t>st</a:t>
            </a:r>
            <a:r>
              <a:rPr spc="4" dirty="0">
                <a:latin typeface="Arial"/>
                <a:cs typeface="Arial"/>
              </a:rPr>
              <a:t>r</a:t>
            </a:r>
            <a:r>
              <a:rPr spc="-4" dirty="0">
                <a:latin typeface="Arial"/>
                <a:cs typeface="Arial"/>
              </a:rPr>
              <a:t>atégi</a:t>
            </a:r>
            <a:r>
              <a:rPr spc="-11" dirty="0">
                <a:latin typeface="Arial"/>
                <a:cs typeface="Arial"/>
              </a:rPr>
              <a:t>á</a:t>
            </a:r>
            <a:r>
              <a:rPr spc="-4" dirty="0">
                <a:latin typeface="Arial"/>
                <a:cs typeface="Arial"/>
              </a:rPr>
              <a:t>ja</a:t>
            </a:r>
            <a:r>
              <a:rPr dirty="0">
                <a:latin typeface="Arial"/>
                <a:cs typeface="Arial"/>
              </a:rPr>
              <a:t>	</a:t>
            </a:r>
            <a:r>
              <a:rPr spc="-8" dirty="0">
                <a:latin typeface="Arial"/>
                <a:cs typeface="Arial"/>
              </a:rPr>
              <a:t>a</a:t>
            </a:r>
            <a:r>
              <a:rPr spc="-4" dirty="0">
                <a:latin typeface="Arial"/>
                <a:cs typeface="Arial"/>
              </a:rPr>
              <a:t>z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e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őző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időszakb</a:t>
            </a:r>
            <a:r>
              <a:rPr dirty="0">
                <a:latin typeface="Arial"/>
                <a:cs typeface="Arial"/>
              </a:rPr>
              <a:t>a</a:t>
            </a:r>
            <a:r>
              <a:rPr spc="-4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többiek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á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tal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a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k</a:t>
            </a:r>
            <a:r>
              <a:rPr dirty="0">
                <a:latin typeface="Arial"/>
                <a:cs typeface="Arial"/>
              </a:rPr>
              <a:t>a</a:t>
            </a:r>
            <a:r>
              <a:rPr spc="-4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mazott	</a:t>
            </a:r>
            <a:r>
              <a:rPr spc="-11" dirty="0">
                <a:latin typeface="Arial"/>
                <a:cs typeface="Arial"/>
              </a:rPr>
              <a:t>s</a:t>
            </a:r>
            <a:r>
              <a:rPr spc="-4" dirty="0">
                <a:latin typeface="Arial"/>
                <a:cs typeface="Arial"/>
              </a:rPr>
              <a:t>tratégiától  függ</a:t>
            </a:r>
            <a:endParaRPr>
              <a:latin typeface="Arial"/>
              <a:cs typeface="Arial"/>
            </a:endParaRPr>
          </a:p>
          <a:p>
            <a:pPr marL="523875" lvl="1" indent="-171450">
              <a:lnSpc>
                <a:spcPts val="2093"/>
              </a:lnSpc>
              <a:buFont typeface="Arial"/>
              <a:buChar char="•"/>
              <a:tabLst>
                <a:tab pos="523875" algn="l"/>
              </a:tabLst>
            </a:pPr>
            <a:r>
              <a:rPr b="1" dirty="0">
                <a:latin typeface="Arial"/>
                <a:cs typeface="Arial"/>
              </a:rPr>
              <a:t>Idő </a:t>
            </a:r>
            <a:r>
              <a:rPr spc="-4" dirty="0">
                <a:latin typeface="Arial"/>
                <a:cs typeface="Arial"/>
              </a:rPr>
              <a:t>szerepe az ismételt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játékokban:</a:t>
            </a:r>
            <a:endParaRPr>
              <a:latin typeface="Arial"/>
              <a:cs typeface="Arial"/>
            </a:endParaRPr>
          </a:p>
          <a:p>
            <a:pPr marL="866775" lvl="2" indent="-171450">
              <a:lnSpc>
                <a:spcPts val="1961"/>
              </a:lnSpc>
              <a:buChar char="•"/>
              <a:tabLst>
                <a:tab pos="866775" algn="l"/>
                <a:tab pos="867251" algn="l"/>
              </a:tabLst>
            </a:pPr>
            <a:r>
              <a:rPr sz="1650" spc="-4" dirty="0">
                <a:latin typeface="Arial"/>
                <a:cs typeface="Arial"/>
              </a:rPr>
              <a:t>Véges időszak és </a:t>
            </a:r>
            <a:r>
              <a:rPr sz="1650" i="1" spc="-4" dirty="0">
                <a:latin typeface="Arial"/>
                <a:cs typeface="Arial"/>
              </a:rPr>
              <a:t>t </a:t>
            </a:r>
            <a:r>
              <a:rPr sz="1650" spc="-4" dirty="0">
                <a:latin typeface="Arial"/>
                <a:cs typeface="Arial"/>
              </a:rPr>
              <a:t>előre</a:t>
            </a:r>
            <a:r>
              <a:rPr sz="1650" spc="26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ismert</a:t>
            </a:r>
            <a:endParaRPr sz="1650">
              <a:latin typeface="Arial"/>
              <a:cs typeface="Arial"/>
            </a:endParaRPr>
          </a:p>
          <a:p>
            <a:pPr marL="866775" lvl="2" indent="-171450">
              <a:lnSpc>
                <a:spcPts val="1965"/>
              </a:lnSpc>
              <a:buChar char="•"/>
              <a:tabLst>
                <a:tab pos="866775" algn="l"/>
                <a:tab pos="867251" algn="l"/>
              </a:tabLst>
            </a:pPr>
            <a:r>
              <a:rPr sz="1650" spc="-4" dirty="0">
                <a:latin typeface="Arial"/>
                <a:cs typeface="Arial"/>
              </a:rPr>
              <a:t>Végtelen időszak vagy </a:t>
            </a:r>
            <a:r>
              <a:rPr sz="1650" i="1" spc="-4" dirty="0">
                <a:latin typeface="Arial"/>
                <a:cs typeface="Arial"/>
              </a:rPr>
              <a:t>t </a:t>
            </a:r>
            <a:r>
              <a:rPr sz="1650" spc="-4" dirty="0">
                <a:latin typeface="Arial"/>
                <a:cs typeface="Arial"/>
              </a:rPr>
              <a:t>előre nem</a:t>
            </a:r>
            <a:r>
              <a:rPr sz="1650" spc="60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ismert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7407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74878"/>
            <a:ext cx="775398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200" dirty="0" smtClean="0"/>
              <a:t>A </a:t>
            </a:r>
            <a:r>
              <a:rPr lang="hu-HU" sz="3200" spc="-35" dirty="0" smtClean="0"/>
              <a:t>szarvas vadász </a:t>
            </a:r>
            <a:r>
              <a:rPr lang="hu-HU" sz="3200" spc="-15" dirty="0" smtClean="0"/>
              <a:t>típusú </a:t>
            </a:r>
            <a:r>
              <a:rPr lang="hu-HU" sz="3200" spc="-25" dirty="0" smtClean="0"/>
              <a:t>játék</a:t>
            </a:r>
            <a:r>
              <a:rPr lang="hu-HU" sz="3200" dirty="0" smtClean="0"/>
              <a:t> </a:t>
            </a:r>
            <a:endParaRPr lang="hu-HU"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52704" y="764159"/>
            <a:ext cx="7975600" cy="365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2771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Ez a </a:t>
            </a:r>
            <a:r>
              <a:rPr sz="2400" spc="-10" dirty="0">
                <a:latin typeface="Calibri"/>
                <a:cs typeface="Calibri"/>
              </a:rPr>
              <a:t>játék </a:t>
            </a:r>
            <a:r>
              <a:rPr sz="2400" dirty="0">
                <a:latin typeface="Calibri"/>
                <a:cs typeface="Calibri"/>
              </a:rPr>
              <a:t>csak abban </a:t>
            </a:r>
            <a:r>
              <a:rPr sz="2400" spc="-10" dirty="0">
                <a:latin typeface="Calibri"/>
                <a:cs typeface="Calibri"/>
              </a:rPr>
              <a:t>különbözik </a:t>
            </a:r>
            <a:r>
              <a:rPr sz="2400" dirty="0">
                <a:latin typeface="Calibri"/>
                <a:cs typeface="Calibri"/>
              </a:rPr>
              <a:t>az </a:t>
            </a:r>
            <a:r>
              <a:rPr sz="2400" spc="-15" dirty="0">
                <a:latin typeface="Calibri"/>
                <a:cs typeface="Calibri"/>
              </a:rPr>
              <a:t>előzőtől, </a:t>
            </a:r>
            <a:r>
              <a:rPr sz="2400" spc="-5" dirty="0">
                <a:latin typeface="Calibri"/>
                <a:cs typeface="Calibri"/>
              </a:rPr>
              <a:t>hogy </a:t>
            </a:r>
            <a:r>
              <a:rPr sz="2400" spc="-15" dirty="0">
                <a:latin typeface="Calibri"/>
                <a:cs typeface="Calibri"/>
              </a:rPr>
              <a:t>itt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5" dirty="0">
                <a:latin typeface="Calibri"/>
                <a:cs typeface="Calibri"/>
              </a:rPr>
              <a:t>partnerek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kölcsönös kooperációt </a:t>
            </a:r>
            <a:r>
              <a:rPr sz="2400" spc="-10" dirty="0">
                <a:latin typeface="Calibri"/>
                <a:cs typeface="Calibri"/>
              </a:rPr>
              <a:t>előnyben </a:t>
            </a:r>
            <a:r>
              <a:rPr sz="2400" spc="-15" dirty="0">
                <a:latin typeface="Calibri"/>
                <a:cs typeface="Calibri"/>
              </a:rPr>
              <a:t>részesítik </a:t>
            </a:r>
            <a:r>
              <a:rPr sz="2400" dirty="0">
                <a:latin typeface="Calibri"/>
                <a:cs typeface="Calibri"/>
              </a:rPr>
              <a:t>az  </a:t>
            </a:r>
            <a:r>
              <a:rPr sz="2400" spc="-5" dirty="0">
                <a:latin typeface="Calibri"/>
                <a:cs typeface="Calibri"/>
              </a:rPr>
              <a:t>egyoldalú </a:t>
            </a:r>
            <a:r>
              <a:rPr sz="2400" spc="-10" dirty="0">
                <a:latin typeface="Calibri"/>
                <a:cs typeface="Calibri"/>
              </a:rPr>
              <a:t>dezertálással </a:t>
            </a:r>
            <a:r>
              <a:rPr sz="2400" spc="-15" dirty="0">
                <a:latin typeface="Calibri"/>
                <a:cs typeface="Calibri"/>
              </a:rPr>
              <a:t>szemben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b="1" dirty="0">
                <a:latin typeface="Calibri"/>
                <a:cs typeface="Calibri"/>
              </a:rPr>
              <a:t>CC &gt;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DC).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b="1" dirty="0">
                <a:latin typeface="Calibri"/>
                <a:cs typeface="Calibri"/>
              </a:rPr>
              <a:t>Ez </a:t>
            </a:r>
            <a:r>
              <a:rPr sz="2400" b="1" spc="-5" dirty="0">
                <a:latin typeface="Calibri"/>
                <a:cs typeface="Calibri"/>
              </a:rPr>
              <a:t>önmagában </a:t>
            </a:r>
            <a:r>
              <a:rPr sz="2400" b="1" dirty="0">
                <a:latin typeface="Calibri"/>
                <a:cs typeface="Calibri"/>
              </a:rPr>
              <a:t>azt </a:t>
            </a:r>
            <a:r>
              <a:rPr sz="2400" b="1" spc="-10" dirty="0">
                <a:latin typeface="Calibri"/>
                <a:cs typeface="Calibri"/>
              </a:rPr>
              <a:t>eredményezi, </a:t>
            </a:r>
            <a:r>
              <a:rPr sz="2400" b="1" dirty="0">
                <a:latin typeface="Calibri"/>
                <a:cs typeface="Calibri"/>
              </a:rPr>
              <a:t>hogy </a:t>
            </a:r>
            <a:r>
              <a:rPr sz="2400" b="1" spc="-5" dirty="0">
                <a:latin typeface="Calibri"/>
                <a:cs typeface="Calibri"/>
              </a:rPr>
              <a:t>nagyobb </a:t>
            </a:r>
            <a:r>
              <a:rPr sz="2400" b="1" dirty="0">
                <a:latin typeface="Calibri"/>
                <a:cs typeface="Calibri"/>
              </a:rPr>
              <a:t>esély </a:t>
            </a:r>
            <a:r>
              <a:rPr sz="2400" b="1" spc="-15" dirty="0">
                <a:latin typeface="Calibri"/>
                <a:cs typeface="Calibri"/>
              </a:rPr>
              <a:t>van </a:t>
            </a:r>
            <a:r>
              <a:rPr sz="2400" b="1" dirty="0">
                <a:latin typeface="Calibri"/>
                <a:cs typeface="Calibri"/>
              </a:rPr>
              <a:t>a  </a:t>
            </a:r>
            <a:r>
              <a:rPr sz="2400" b="1" spc="-15" dirty="0">
                <a:latin typeface="Calibri"/>
                <a:cs typeface="Calibri"/>
              </a:rPr>
              <a:t>kooperációra. </a:t>
            </a:r>
            <a:r>
              <a:rPr sz="2400" dirty="0">
                <a:latin typeface="Calibri"/>
                <a:cs typeface="Calibri"/>
              </a:rPr>
              <a:t>Ebben az </a:t>
            </a:r>
            <a:r>
              <a:rPr sz="2400" spc="-15" dirty="0">
                <a:latin typeface="Calibri"/>
                <a:cs typeface="Calibri"/>
              </a:rPr>
              <a:t>úgynevezett </a:t>
            </a:r>
            <a:r>
              <a:rPr sz="2400" b="1" spc="-10" dirty="0">
                <a:latin typeface="Calibri"/>
                <a:cs typeface="Calibri"/>
              </a:rPr>
              <a:t>bizalmi </a:t>
            </a:r>
            <a:r>
              <a:rPr sz="2400" spc="-10" dirty="0">
                <a:latin typeface="Calibri"/>
                <a:cs typeface="Calibri"/>
              </a:rPr>
              <a:t>játékban </a:t>
            </a:r>
            <a:r>
              <a:rPr sz="2400" b="1" spc="-20" dirty="0">
                <a:latin typeface="Calibri"/>
                <a:cs typeface="Calibri"/>
              </a:rPr>
              <a:t>két  </a:t>
            </a:r>
            <a:r>
              <a:rPr sz="2400" b="1" spc="-5" dirty="0">
                <a:latin typeface="Calibri"/>
                <a:cs typeface="Calibri"/>
              </a:rPr>
              <a:t>Nash-egyensúly </a:t>
            </a:r>
            <a:r>
              <a:rPr sz="2400" b="1" dirty="0">
                <a:latin typeface="Calibri"/>
                <a:cs typeface="Calibri"/>
              </a:rPr>
              <a:t>is </a:t>
            </a:r>
            <a:r>
              <a:rPr sz="2400" b="1" spc="-10" dirty="0">
                <a:latin typeface="Calibri"/>
                <a:cs typeface="Calibri"/>
              </a:rPr>
              <a:t>van,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kölcsönös </a:t>
            </a:r>
            <a:r>
              <a:rPr sz="2400" b="1" spc="-15" dirty="0">
                <a:latin typeface="Calibri"/>
                <a:cs typeface="Calibri"/>
              </a:rPr>
              <a:t>kooperáció </a:t>
            </a:r>
            <a:r>
              <a:rPr sz="2400" b="1" spc="-5" dirty="0">
                <a:latin typeface="Calibri"/>
                <a:cs typeface="Calibri"/>
              </a:rPr>
              <a:t>és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kölcsönös  dezertálás </a:t>
            </a:r>
            <a:r>
              <a:rPr sz="2400" b="1" dirty="0">
                <a:latin typeface="Calibri"/>
                <a:cs typeface="Calibri"/>
              </a:rPr>
              <a:t>(CC </a:t>
            </a:r>
            <a:r>
              <a:rPr sz="2400" b="1" spc="-5" dirty="0">
                <a:latin typeface="Calibri"/>
                <a:cs typeface="Calibri"/>
              </a:rPr>
              <a:t>és </a:t>
            </a:r>
            <a:r>
              <a:rPr sz="2400" b="1" dirty="0">
                <a:latin typeface="Calibri"/>
                <a:cs typeface="Calibri"/>
              </a:rPr>
              <a:t>DD), </a:t>
            </a:r>
            <a:r>
              <a:rPr sz="2400" dirty="0">
                <a:latin typeface="Calibri"/>
                <a:cs typeface="Calibri"/>
              </a:rPr>
              <a:t>de csak az előbbi a </a:t>
            </a:r>
            <a:r>
              <a:rPr sz="2400" spc="-35" dirty="0">
                <a:latin typeface="Calibri"/>
                <a:cs typeface="Calibri"/>
              </a:rPr>
              <a:t>Pareto-hatékony,  </a:t>
            </a:r>
            <a:r>
              <a:rPr sz="2400" spc="-10" dirty="0">
                <a:latin typeface="Calibri"/>
                <a:cs typeface="Calibri"/>
              </a:rPr>
              <a:t>tehát </a:t>
            </a:r>
            <a:r>
              <a:rPr sz="2400" spc="-15" dirty="0">
                <a:latin typeface="Calibri"/>
                <a:cs typeface="Calibri"/>
              </a:rPr>
              <a:t>indokolt </a:t>
            </a:r>
            <a:r>
              <a:rPr sz="2400" dirty="0">
                <a:latin typeface="Calibri"/>
                <a:cs typeface="Calibri"/>
              </a:rPr>
              <a:t>lenne a </a:t>
            </a:r>
            <a:r>
              <a:rPr sz="2400" spc="-15" dirty="0">
                <a:latin typeface="Calibri"/>
                <a:cs typeface="Calibri"/>
              </a:rPr>
              <a:t>kooperáció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felek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között.</a:t>
            </a:r>
            <a:endParaRPr sz="2400" dirty="0">
              <a:latin typeface="Calibri"/>
              <a:cs typeface="Calibri"/>
            </a:endParaRPr>
          </a:p>
          <a:p>
            <a:pPr marL="241300" marR="58991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fogolydilemma </a:t>
            </a:r>
            <a:r>
              <a:rPr sz="2400" spc="-5" dirty="0">
                <a:latin typeface="Calibri"/>
                <a:cs typeface="Calibri"/>
              </a:rPr>
              <a:t>típusú </a:t>
            </a:r>
            <a:r>
              <a:rPr sz="2400" spc="-15" dirty="0">
                <a:latin typeface="Calibri"/>
                <a:cs typeface="Calibri"/>
              </a:rPr>
              <a:t>játékhoz </a:t>
            </a:r>
            <a:r>
              <a:rPr sz="2400" spc="-20" dirty="0">
                <a:latin typeface="Calibri"/>
                <a:cs typeface="Calibri"/>
              </a:rPr>
              <a:t>képest </a:t>
            </a:r>
            <a:r>
              <a:rPr sz="2400" spc="-10" dirty="0">
                <a:latin typeface="Calibri"/>
                <a:cs typeface="Calibri"/>
              </a:rPr>
              <a:t>tehát </a:t>
            </a:r>
            <a:r>
              <a:rPr sz="2400" b="1" spc="-5" dirty="0">
                <a:latin typeface="Calibri"/>
                <a:cs typeface="Calibri"/>
              </a:rPr>
              <a:t>nagyobb </a:t>
            </a:r>
            <a:r>
              <a:rPr sz="2400" b="1" dirty="0">
                <a:latin typeface="Calibri"/>
                <a:cs typeface="Calibri"/>
              </a:rPr>
              <a:t>az  esély a </a:t>
            </a:r>
            <a:r>
              <a:rPr sz="2400" b="1" spc="-15" dirty="0">
                <a:latin typeface="Calibri"/>
                <a:cs typeface="Calibri"/>
              </a:rPr>
              <a:t>kooperáció, </a:t>
            </a:r>
            <a:r>
              <a:rPr sz="2400" b="1" dirty="0">
                <a:latin typeface="Calibri"/>
                <a:cs typeface="Calibri"/>
              </a:rPr>
              <a:t>de </a:t>
            </a:r>
            <a:r>
              <a:rPr sz="2400" b="1" spc="-15" dirty="0">
                <a:latin typeface="Calibri"/>
                <a:cs typeface="Calibri"/>
              </a:rPr>
              <a:t>itt </a:t>
            </a:r>
            <a:r>
              <a:rPr sz="2400" b="1" spc="-5" dirty="0">
                <a:latin typeface="Calibri"/>
                <a:cs typeface="Calibri"/>
              </a:rPr>
              <a:t>sincs </a:t>
            </a:r>
            <a:r>
              <a:rPr sz="2400" b="1" spc="-25" dirty="0">
                <a:latin typeface="Calibri"/>
                <a:cs typeface="Calibri"/>
              </a:rPr>
              <a:t>rá </a:t>
            </a:r>
            <a:r>
              <a:rPr sz="2400" b="1" spc="-10" dirty="0">
                <a:latin typeface="Calibri"/>
                <a:cs typeface="Calibri"/>
              </a:rPr>
              <a:t>garancia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mert </a:t>
            </a:r>
            <a:r>
              <a:rPr sz="2400" spc="-5" dirty="0">
                <a:latin typeface="Calibri"/>
                <a:cs typeface="Calibri"/>
              </a:rPr>
              <a:t>nagy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/>
          </p:nvPr>
        </p:nvGraphicFramePr>
        <p:xfrm>
          <a:off x="622300" y="4436871"/>
          <a:ext cx="7886699" cy="1463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2258060"/>
                <a:gridCol w="1685289"/>
                <a:gridCol w="1971675"/>
              </a:tblGrid>
              <a:tr h="365759">
                <a:tc rowSpan="2" gridSpan="2">
                  <a:txBody>
                    <a:bodyPr/>
                    <a:lstStyle/>
                    <a:p>
                      <a:pPr marL="165100">
                        <a:lnSpc>
                          <a:spcPts val="2720"/>
                        </a:lnSpc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bizonytalanság.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„B”</a:t>
                      </a:r>
                      <a:r>
                        <a:rPr sz="20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6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Kooperál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Nem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kooperál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365759">
                <a:tc rowSpan="2"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000" b="1" spc="-20" dirty="0">
                          <a:latin typeface="Calibri"/>
                          <a:cs typeface="Calibri"/>
                        </a:rPr>
                        <a:t>„A”</a:t>
                      </a:r>
                      <a:r>
                        <a:rPr sz="20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44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Kooperál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(4 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4)</a:t>
                      </a: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(1 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365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44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Nem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kooperál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(3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(2 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2)</a:t>
                      </a:r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50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68580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hu-HU" sz="3600" dirty="0" smtClean="0"/>
              <a:t>Játékelmélet -</a:t>
            </a:r>
            <a:r>
              <a:rPr lang="hu-HU" sz="3600" spc="-75" dirty="0" smtClean="0"/>
              <a:t> </a:t>
            </a:r>
            <a:r>
              <a:rPr lang="hu-HU" sz="3600" dirty="0" err="1" smtClean="0"/>
              <a:t>oligopóliumok</a:t>
            </a:r>
            <a:endParaRPr lang="hu-HU"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753308"/>
            <a:ext cx="9026366" cy="5437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marR="3810" indent="-171450">
              <a:lnSpc>
                <a:spcPts val="2108"/>
              </a:lnSpc>
              <a:buChar char="•"/>
              <a:tabLst>
                <a:tab pos="180975" algn="l"/>
              </a:tabLst>
            </a:pPr>
            <a:r>
              <a:rPr lang="hu-HU" sz="2400" dirty="0" smtClean="0">
                <a:latin typeface="Arial"/>
                <a:cs typeface="Arial"/>
              </a:rPr>
              <a:t>A piaci szereplők közti stratégiai interakciók </a:t>
            </a:r>
            <a:r>
              <a:rPr lang="hu-HU" sz="2400" spc="-4" dirty="0" smtClean="0">
                <a:latin typeface="Arial"/>
                <a:cs typeface="Arial"/>
              </a:rPr>
              <a:t>vizsgálatára </a:t>
            </a:r>
            <a:r>
              <a:rPr lang="hu-HU" sz="2400" dirty="0" smtClean="0">
                <a:latin typeface="Arial"/>
                <a:cs typeface="Arial"/>
              </a:rPr>
              <a:t>alkalmas matematikai  eszköz a</a:t>
            </a:r>
            <a:r>
              <a:rPr lang="hu-HU" sz="2400" spc="-26" dirty="0" smtClean="0">
                <a:latin typeface="Arial"/>
                <a:cs typeface="Arial"/>
              </a:rPr>
              <a:t> </a:t>
            </a:r>
            <a:r>
              <a:rPr lang="hu-HU" sz="2400" dirty="0" smtClean="0">
                <a:latin typeface="Arial"/>
                <a:cs typeface="Arial"/>
              </a:rPr>
              <a:t>közgazdaságtanban</a:t>
            </a:r>
          </a:p>
          <a:p>
            <a:pPr marL="523875" lvl="1" indent="-171450">
              <a:spcBef>
                <a:spcPts val="150"/>
              </a:spcBef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hu-HU" sz="2400" b="1" spc="-4" dirty="0" smtClean="0">
                <a:latin typeface="Arial"/>
                <a:cs typeface="Arial"/>
              </a:rPr>
              <a:t>játékosok </a:t>
            </a:r>
            <a:r>
              <a:rPr lang="hu-HU" sz="2400" spc="-4" dirty="0" smtClean="0">
                <a:latin typeface="Arial"/>
                <a:cs typeface="Arial"/>
              </a:rPr>
              <a:t>(döntéshozók – vállalatok) </a:t>
            </a:r>
            <a:r>
              <a:rPr lang="hu-HU" sz="2400" b="1" dirty="0" smtClean="0">
                <a:latin typeface="Arial"/>
                <a:cs typeface="Arial"/>
              </a:rPr>
              <a:t>stratégiát</a:t>
            </a:r>
            <a:r>
              <a:rPr lang="hu-HU" sz="2400" b="1" spc="116" dirty="0" smtClean="0">
                <a:latin typeface="Arial"/>
                <a:cs typeface="Arial"/>
              </a:rPr>
              <a:t> </a:t>
            </a:r>
            <a:r>
              <a:rPr lang="hu-HU" sz="2400" spc="-4" dirty="0" smtClean="0">
                <a:latin typeface="Arial"/>
                <a:cs typeface="Arial"/>
              </a:rPr>
              <a:t>választanak</a:t>
            </a:r>
            <a:endParaRPr lang="hu-HU" sz="2400" dirty="0" smtClean="0">
              <a:latin typeface="Arial"/>
              <a:cs typeface="Arial"/>
            </a:endParaRPr>
          </a:p>
          <a:p>
            <a:pPr marL="523875" lvl="1" indent="-171450">
              <a:spcBef>
                <a:spcPts val="180"/>
              </a:spcBef>
              <a:buChar char="•"/>
              <a:tabLst>
                <a:tab pos="523399" algn="l"/>
                <a:tab pos="523875" algn="l"/>
              </a:tabLst>
            </a:pPr>
            <a:r>
              <a:rPr lang="hu-HU" sz="2400" spc="-4" dirty="0" smtClean="0">
                <a:latin typeface="Arial"/>
                <a:cs typeface="Arial"/>
              </a:rPr>
              <a:t>lehetséges stratégiák kombinációja meghatározza a</a:t>
            </a:r>
            <a:r>
              <a:rPr lang="hu-HU" sz="2400" spc="143" dirty="0" smtClean="0">
                <a:latin typeface="Arial"/>
                <a:cs typeface="Arial"/>
              </a:rPr>
              <a:t> </a:t>
            </a:r>
            <a:r>
              <a:rPr lang="hu-HU" sz="2400" b="1" spc="-4" dirty="0" smtClean="0">
                <a:latin typeface="Arial"/>
                <a:cs typeface="Arial"/>
              </a:rPr>
              <a:t>kimeneteket</a:t>
            </a:r>
            <a:endParaRPr lang="hu-HU" sz="2400" dirty="0" smtClean="0">
              <a:latin typeface="Arial"/>
              <a:cs typeface="Arial"/>
            </a:endParaRPr>
          </a:p>
          <a:p>
            <a:pPr marL="523875" lvl="1" indent="-171450">
              <a:spcBef>
                <a:spcPts val="169"/>
              </a:spcBef>
              <a:buChar char="•"/>
              <a:tabLst>
                <a:tab pos="523399" algn="l"/>
                <a:tab pos="523875" algn="l"/>
              </a:tabLst>
            </a:pPr>
            <a:r>
              <a:rPr lang="hu-HU" sz="2400" spc="-4" dirty="0" smtClean="0">
                <a:latin typeface="Arial"/>
                <a:cs typeface="Arial"/>
              </a:rPr>
              <a:t>kimenet meghatározza a</a:t>
            </a:r>
            <a:r>
              <a:rPr lang="hu-HU" sz="2400" spc="45" dirty="0" smtClean="0">
                <a:latin typeface="Arial"/>
                <a:cs typeface="Arial"/>
              </a:rPr>
              <a:t> </a:t>
            </a:r>
            <a:r>
              <a:rPr lang="hu-HU" sz="2400" b="1" spc="-4" dirty="0" smtClean="0">
                <a:latin typeface="Arial"/>
                <a:cs typeface="Arial"/>
              </a:rPr>
              <a:t>kifizetést</a:t>
            </a:r>
            <a:endParaRPr lang="hu-HU" sz="2400" dirty="0" smtClean="0">
              <a:latin typeface="Arial"/>
              <a:cs typeface="Arial"/>
            </a:endParaRPr>
          </a:p>
          <a:p>
            <a:pPr marL="180975" indent="-171450">
              <a:spcBef>
                <a:spcPts val="506"/>
              </a:spcBef>
              <a:buChar char="•"/>
              <a:tabLst>
                <a:tab pos="180975" algn="l"/>
              </a:tabLst>
            </a:pPr>
            <a:r>
              <a:rPr lang="hu-HU" sz="2400" dirty="0" smtClean="0">
                <a:latin typeface="Arial"/>
                <a:cs typeface="Arial"/>
              </a:rPr>
              <a:t>Játékosok – esetünkben általában két vállalat</a:t>
            </a:r>
          </a:p>
          <a:p>
            <a:pPr marL="180975" indent="-171450">
              <a:spcBef>
                <a:spcPts val="510"/>
              </a:spcBef>
              <a:buChar char="•"/>
              <a:tabLst>
                <a:tab pos="180975" algn="l"/>
              </a:tabLst>
            </a:pPr>
            <a:r>
              <a:rPr lang="hu-HU" sz="2400" dirty="0" smtClean="0">
                <a:latin typeface="Arial"/>
                <a:cs typeface="Arial"/>
              </a:rPr>
              <a:t>Stratégiák – a profitmaximalizálás érdekében történő (feltételes)</a:t>
            </a:r>
            <a:r>
              <a:rPr lang="hu-HU" sz="2400" spc="19" dirty="0" smtClean="0">
                <a:latin typeface="Arial"/>
                <a:cs typeface="Arial"/>
              </a:rPr>
              <a:t> </a:t>
            </a:r>
            <a:r>
              <a:rPr lang="hu-HU" sz="2400" dirty="0" smtClean="0">
                <a:latin typeface="Arial"/>
                <a:cs typeface="Arial"/>
              </a:rPr>
              <a:t>lépéssorozat</a:t>
            </a:r>
          </a:p>
          <a:p>
            <a:pPr marL="180975" indent="-171450">
              <a:spcBef>
                <a:spcPts val="518"/>
              </a:spcBef>
              <a:buChar char="•"/>
              <a:tabLst>
                <a:tab pos="180975" algn="l"/>
              </a:tabLst>
            </a:pPr>
            <a:r>
              <a:rPr lang="hu-HU" sz="2400" dirty="0" smtClean="0">
                <a:latin typeface="Arial"/>
                <a:cs typeface="Arial"/>
              </a:rPr>
              <a:t>Kimenetelek – a lehetséges</a:t>
            </a:r>
            <a:r>
              <a:rPr lang="hu-HU" sz="2400" spc="-11" dirty="0" smtClean="0">
                <a:latin typeface="Arial"/>
                <a:cs typeface="Arial"/>
              </a:rPr>
              <a:t> </a:t>
            </a:r>
            <a:r>
              <a:rPr lang="hu-HU" sz="2400" dirty="0" smtClean="0">
                <a:latin typeface="Arial"/>
                <a:cs typeface="Arial"/>
              </a:rPr>
              <a:t>stratégiakombinációk</a:t>
            </a:r>
          </a:p>
          <a:p>
            <a:pPr marL="180975" marR="5239" indent="-171450">
              <a:lnSpc>
                <a:spcPts val="2108"/>
              </a:lnSpc>
              <a:spcBef>
                <a:spcPts val="776"/>
              </a:spcBef>
              <a:buChar char="•"/>
              <a:tabLst>
                <a:tab pos="180975" algn="l"/>
                <a:tab pos="1496378" algn="l"/>
                <a:tab pos="1750219" algn="l"/>
                <a:tab pos="2004060" algn="l"/>
                <a:tab pos="3442335" algn="l"/>
                <a:tab pos="4771549" algn="l"/>
                <a:tab pos="5369243" algn="l"/>
                <a:tab pos="5623084" algn="l"/>
                <a:tab pos="6799421" algn="l"/>
                <a:tab pos="7865269" algn="l"/>
                <a:tab pos="8754428" algn="l"/>
              </a:tabLst>
            </a:pPr>
            <a:r>
              <a:rPr lang="hu-HU" sz="2400" dirty="0" smtClean="0">
                <a:latin typeface="Arial"/>
                <a:cs typeface="Arial"/>
              </a:rPr>
              <a:t>Kifizeté</a:t>
            </a:r>
            <a:r>
              <a:rPr lang="hu-HU" sz="2400" spc="4" dirty="0" smtClean="0">
                <a:latin typeface="Arial"/>
                <a:cs typeface="Arial"/>
              </a:rPr>
              <a:t>s</a:t>
            </a:r>
            <a:r>
              <a:rPr lang="hu-HU" sz="2400" spc="-8" dirty="0" smtClean="0">
                <a:latin typeface="Arial"/>
                <a:cs typeface="Arial"/>
              </a:rPr>
              <a:t>e</a:t>
            </a:r>
            <a:r>
              <a:rPr lang="hu-HU" sz="2400" dirty="0" smtClean="0">
                <a:latin typeface="Arial"/>
                <a:cs typeface="Arial"/>
              </a:rPr>
              <a:t>k	–	a k</a:t>
            </a:r>
            <a:r>
              <a:rPr lang="hu-HU" sz="2400" spc="-8" dirty="0" smtClean="0">
                <a:latin typeface="Arial"/>
                <a:cs typeface="Arial"/>
              </a:rPr>
              <a:t>i</a:t>
            </a:r>
            <a:r>
              <a:rPr lang="hu-HU" sz="2400" spc="-11" dirty="0" smtClean="0">
                <a:latin typeface="Arial"/>
                <a:cs typeface="Arial"/>
              </a:rPr>
              <a:t>m</a:t>
            </a:r>
            <a:r>
              <a:rPr lang="hu-HU" sz="2400" dirty="0" smtClean="0">
                <a:latin typeface="Arial"/>
                <a:cs typeface="Arial"/>
              </a:rPr>
              <a:t>e</a:t>
            </a:r>
            <a:r>
              <a:rPr lang="hu-HU" sz="2400" spc="4" dirty="0" smtClean="0">
                <a:latin typeface="Arial"/>
                <a:cs typeface="Arial"/>
              </a:rPr>
              <a:t>n</a:t>
            </a:r>
            <a:r>
              <a:rPr lang="hu-HU" sz="2400" dirty="0" smtClean="0">
                <a:latin typeface="Arial"/>
                <a:cs typeface="Arial"/>
              </a:rPr>
              <a:t>etelek h</a:t>
            </a:r>
            <a:r>
              <a:rPr lang="hu-HU" sz="2400" spc="4" dirty="0" smtClean="0">
                <a:latin typeface="Arial"/>
                <a:cs typeface="Arial"/>
              </a:rPr>
              <a:t>a</a:t>
            </a:r>
            <a:r>
              <a:rPr lang="hu-HU" sz="2400" dirty="0" smtClean="0">
                <a:latin typeface="Arial"/>
                <a:cs typeface="Arial"/>
              </a:rPr>
              <a:t>tározzák	meg a szere</a:t>
            </a:r>
            <a:r>
              <a:rPr lang="hu-HU" sz="2400" spc="4" dirty="0" smtClean="0">
                <a:latin typeface="Arial"/>
                <a:cs typeface="Arial"/>
              </a:rPr>
              <a:t>p</a:t>
            </a:r>
            <a:r>
              <a:rPr lang="hu-HU" sz="2400" dirty="0" smtClean="0">
                <a:latin typeface="Arial"/>
                <a:cs typeface="Arial"/>
              </a:rPr>
              <a:t>l</a:t>
            </a:r>
            <a:r>
              <a:rPr lang="hu-HU" sz="2400" spc="-11" dirty="0" smtClean="0">
                <a:latin typeface="Arial"/>
                <a:cs typeface="Arial"/>
              </a:rPr>
              <a:t>ő</a:t>
            </a:r>
            <a:r>
              <a:rPr lang="hu-HU" sz="2400" dirty="0" smtClean="0">
                <a:latin typeface="Arial"/>
                <a:cs typeface="Arial"/>
              </a:rPr>
              <a:t>k	s</a:t>
            </a:r>
            <a:r>
              <a:rPr lang="hu-HU" sz="2400" spc="8" dirty="0" smtClean="0">
                <a:latin typeface="Arial"/>
                <a:cs typeface="Arial"/>
              </a:rPr>
              <a:t>z</a:t>
            </a:r>
            <a:r>
              <a:rPr lang="hu-HU" sz="2400" spc="-8" dirty="0" smtClean="0">
                <a:latin typeface="Arial"/>
                <a:cs typeface="Arial"/>
              </a:rPr>
              <a:t>á</a:t>
            </a:r>
            <a:r>
              <a:rPr lang="hu-HU" sz="2400" dirty="0" smtClean="0">
                <a:latin typeface="Arial"/>
                <a:cs typeface="Arial"/>
              </a:rPr>
              <a:t>má</a:t>
            </a:r>
            <a:r>
              <a:rPr lang="hu-HU" sz="2400" spc="-8" dirty="0" smtClean="0">
                <a:latin typeface="Arial"/>
                <a:cs typeface="Arial"/>
              </a:rPr>
              <a:t>r</a:t>
            </a:r>
            <a:r>
              <a:rPr lang="hu-HU" sz="2400" dirty="0" smtClean="0">
                <a:latin typeface="Arial"/>
                <a:cs typeface="Arial"/>
              </a:rPr>
              <a:t>a (eb</a:t>
            </a:r>
            <a:r>
              <a:rPr lang="hu-HU" sz="2400" spc="4" dirty="0" smtClean="0">
                <a:latin typeface="Arial"/>
                <a:cs typeface="Arial"/>
              </a:rPr>
              <a:t>b</a:t>
            </a:r>
            <a:r>
              <a:rPr lang="hu-HU" sz="2400" dirty="0" smtClean="0">
                <a:latin typeface="Arial"/>
                <a:cs typeface="Arial"/>
              </a:rPr>
              <a:t>en </a:t>
            </a:r>
            <a:r>
              <a:rPr lang="hu-HU" sz="2400" spc="-8" dirty="0" smtClean="0">
                <a:latin typeface="Arial"/>
                <a:cs typeface="Arial"/>
              </a:rPr>
              <a:t>az  </a:t>
            </a:r>
            <a:r>
              <a:rPr lang="hu-HU" sz="2400" dirty="0" smtClean="0">
                <a:latin typeface="Arial"/>
                <a:cs typeface="Arial"/>
              </a:rPr>
              <a:t>esetben a profitok adott</a:t>
            </a:r>
            <a:r>
              <a:rPr lang="hu-HU" sz="2400" spc="-11" dirty="0" smtClean="0">
                <a:latin typeface="Arial"/>
                <a:cs typeface="Arial"/>
              </a:rPr>
              <a:t> </a:t>
            </a:r>
            <a:r>
              <a:rPr lang="hu-HU" sz="2400" dirty="0" smtClean="0">
                <a:latin typeface="Arial"/>
                <a:cs typeface="Arial"/>
              </a:rPr>
              <a:t>helyzetben)</a:t>
            </a:r>
          </a:p>
          <a:p>
            <a:pPr marL="523875" lvl="1" indent="-171450">
              <a:spcBef>
                <a:spcPts val="150"/>
              </a:spcBef>
              <a:buChar char="•"/>
              <a:tabLst>
                <a:tab pos="523399" algn="l"/>
                <a:tab pos="523875" algn="l"/>
              </a:tabLst>
            </a:pPr>
            <a:r>
              <a:rPr lang="hu-HU" sz="2400" spc="-4" dirty="0" smtClean="0">
                <a:latin typeface="Arial"/>
                <a:cs typeface="Arial"/>
              </a:rPr>
              <a:t>A </a:t>
            </a:r>
            <a:r>
              <a:rPr lang="hu-HU" sz="2400" dirty="0" smtClean="0">
                <a:latin typeface="Arial"/>
                <a:cs typeface="Arial"/>
              </a:rPr>
              <a:t>játékosok célja </a:t>
            </a:r>
            <a:r>
              <a:rPr lang="hu-HU" sz="2400" spc="-4" dirty="0" smtClean="0">
                <a:latin typeface="Arial"/>
                <a:cs typeface="Arial"/>
              </a:rPr>
              <a:t>a kifizetés jellegétől függően annak maximalizálása vagy</a:t>
            </a:r>
            <a:r>
              <a:rPr lang="hu-HU" sz="2400" spc="79" dirty="0" smtClean="0">
                <a:latin typeface="Arial"/>
                <a:cs typeface="Arial"/>
              </a:rPr>
              <a:t> </a:t>
            </a:r>
            <a:r>
              <a:rPr lang="hu-HU" sz="2400" spc="-4" dirty="0" smtClean="0">
                <a:latin typeface="Arial"/>
                <a:cs typeface="Arial"/>
              </a:rPr>
              <a:t>minimalizálása</a:t>
            </a:r>
            <a:endParaRPr lang="hu-HU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59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055" y="152400"/>
            <a:ext cx="75742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dirty="0" smtClean="0"/>
              <a:t>A </a:t>
            </a:r>
            <a:r>
              <a:rPr lang="hu-HU" sz="3600" spc="-45" dirty="0" smtClean="0"/>
              <a:t>fogolydilemma </a:t>
            </a:r>
            <a:r>
              <a:rPr lang="hu-HU" sz="3600" spc="-30" dirty="0" smtClean="0"/>
              <a:t>játék</a:t>
            </a:r>
            <a:endParaRPr lang="hu-HU"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40727" y="953615"/>
            <a:ext cx="7649845" cy="2970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590"/>
              </a:lnSpc>
            </a:pP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úl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bűn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p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cs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án</a:t>
            </a:r>
            <a:r>
              <a:rPr lang="hu-HU" spc="16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nú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í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tt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ó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zt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2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re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ndő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rsé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g.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Mi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16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25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áll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re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ésr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bi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í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1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25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és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ér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ülöníti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má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ól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mi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j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ü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ug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zt</a:t>
            </a:r>
            <a:r>
              <a:rPr lang="hu-HU" spc="12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ajá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nla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3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es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.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Am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ib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pc="16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ogol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all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á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rs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hallg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pc="14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lőbbi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bün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ül</a:t>
            </a:r>
            <a:r>
              <a:rPr lang="hu-HU" spc="-1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lm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míg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 err="1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má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pc="16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25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allo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1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0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bö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ön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0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p.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pc="16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d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ja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5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allo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má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14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má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odi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all,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pc="14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má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odi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3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f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og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já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ng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dni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z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l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ő</a:t>
            </a:r>
            <a:r>
              <a:rPr lang="hu-HU" spc="16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ap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20" dirty="0">
                <a:solidFill>
                  <a:srgbClr val="492400"/>
                </a:solidFill>
                <a:latin typeface="Tahoma"/>
                <a:cs typeface="Tahoma"/>
              </a:rPr>
              <a:t>1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0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.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ü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se</a:t>
            </a:r>
            <a:r>
              <a:rPr lang="hu-HU" spc="-25" dirty="0">
                <a:solidFill>
                  <a:srgbClr val="492400"/>
                </a:solidFill>
                <a:latin typeface="Tahoma"/>
                <a:cs typeface="Tahoma"/>
              </a:rPr>
              <a:t>m</a:t>
            </a:r>
            <a:r>
              <a:rPr lang="hu-HU" spc="15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all,</a:t>
            </a:r>
            <a:r>
              <a:rPr lang="hu-HU" spc="13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o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r</a:t>
            </a:r>
            <a:r>
              <a:rPr lang="hu-HU" spc="14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se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b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bűn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ér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2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 smtClean="0">
                <a:solidFill>
                  <a:srgbClr val="492400"/>
                </a:solidFill>
                <a:latin typeface="Tahoma"/>
                <a:cs typeface="Tahoma"/>
              </a:rPr>
              <a:t>1-1 évet </a:t>
            </a:r>
            <a:r>
              <a:rPr lang="hu-HU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5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 smtClean="0">
                <a:solidFill>
                  <a:srgbClr val="492400"/>
                </a:solidFill>
                <a:latin typeface="Tahoma"/>
                <a:cs typeface="Tahoma"/>
              </a:rPr>
              <a:t>pn</a:t>
            </a:r>
            <a:r>
              <a:rPr lang="hu-HU" spc="-15" dirty="0" smtClean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 smtClean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45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mi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n.</a:t>
            </a:r>
            <a:r>
              <a:rPr lang="hu-HU" spc="114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H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mi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tt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n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allan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,</a:t>
            </a:r>
            <a:r>
              <a:rPr lang="hu-HU" spc="150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mi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nd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g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y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i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ü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12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15" dirty="0" smtClean="0">
                <a:solidFill>
                  <a:srgbClr val="492400"/>
                </a:solidFill>
                <a:latin typeface="Tahoma"/>
                <a:cs typeface="Tahoma"/>
              </a:rPr>
              <a:t>5</a:t>
            </a:r>
            <a:r>
              <a:rPr lang="hu-HU" spc="155" dirty="0" smtClean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é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v</a:t>
            </a:r>
            <a:r>
              <a:rPr lang="hu-HU" spc="-5" dirty="0">
                <a:solidFill>
                  <a:srgbClr val="492400"/>
                </a:solidFill>
                <a:latin typeface="Tahoma"/>
                <a:cs typeface="Tahoma"/>
              </a:rPr>
              <a:t>e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t</a:t>
            </a:r>
            <a:r>
              <a:rPr lang="hu-HU" spc="145" dirty="0">
                <a:solidFill>
                  <a:srgbClr val="492400"/>
                </a:solidFill>
                <a:latin typeface="Times New Roman"/>
                <a:cs typeface="Times New Roman"/>
              </a:rPr>
              <a:t> </a:t>
            </a:r>
            <a:r>
              <a:rPr lang="hu-HU" dirty="0">
                <a:solidFill>
                  <a:srgbClr val="492400"/>
                </a:solidFill>
                <a:latin typeface="Tahoma"/>
                <a:cs typeface="Tahoma"/>
              </a:rPr>
              <a:t>k</a:t>
            </a:r>
            <a:r>
              <a:rPr lang="hu-HU" spc="-15" dirty="0">
                <a:solidFill>
                  <a:srgbClr val="492400"/>
                </a:solidFill>
                <a:latin typeface="Tahoma"/>
                <a:cs typeface="Tahoma"/>
              </a:rPr>
              <a:t>a</a:t>
            </a:r>
            <a:r>
              <a:rPr lang="hu-HU" spc="-10" dirty="0">
                <a:solidFill>
                  <a:srgbClr val="492400"/>
                </a:solidFill>
                <a:latin typeface="Tahoma"/>
                <a:cs typeface="Tahoma"/>
              </a:rPr>
              <a:t>p.</a:t>
            </a:r>
            <a:endParaRPr lang="hu-HU" dirty="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45756"/>
              </p:ext>
            </p:extLst>
          </p:nvPr>
        </p:nvGraphicFramePr>
        <p:xfrm>
          <a:off x="622300" y="4554601"/>
          <a:ext cx="7886700" cy="161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403987">
                <a:tc rowSpan="2" gridSpan="2"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„B”</a:t>
                      </a:r>
                      <a:r>
                        <a:rPr sz="20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40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403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„A”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4039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3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055" y="152400"/>
            <a:ext cx="75742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3600" dirty="0" smtClean="0"/>
              <a:t>A </a:t>
            </a:r>
            <a:r>
              <a:rPr lang="hu-HU" sz="3600" spc="-45" dirty="0" smtClean="0"/>
              <a:t>fogolydilemma </a:t>
            </a:r>
            <a:r>
              <a:rPr lang="hu-HU" sz="3600" spc="-30" dirty="0" smtClean="0"/>
              <a:t>játék</a:t>
            </a:r>
            <a:endParaRPr lang="hu-HU"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40727" y="953615"/>
            <a:ext cx="7649845" cy="44935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hu-HU" sz="3200" dirty="0" smtClean="0"/>
              <a:t>A játék kifizetését a táblázat tartalmazza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dirty="0" smtClean="0">
                <a:latin typeface="Calibri"/>
                <a:cs typeface="Calibri"/>
              </a:rPr>
              <a:t>Könnyen belátható, hogy </a:t>
            </a:r>
            <a:r>
              <a:rPr lang="hu-HU" sz="3200" b="1" spc="-15" dirty="0">
                <a:cs typeface="Calibri"/>
              </a:rPr>
              <a:t>játék </a:t>
            </a:r>
            <a:r>
              <a:rPr lang="hu-HU" sz="3200" b="1" spc="-10" dirty="0">
                <a:cs typeface="Calibri"/>
              </a:rPr>
              <a:t>stabil </a:t>
            </a:r>
            <a:r>
              <a:rPr lang="hu-HU" sz="3200" b="1" spc="-5" dirty="0">
                <a:cs typeface="Calibri"/>
              </a:rPr>
              <a:t>megoldása </a:t>
            </a:r>
            <a:r>
              <a:rPr lang="hu-HU" sz="3200" b="1" dirty="0">
                <a:cs typeface="Calibri"/>
              </a:rPr>
              <a:t>a</a:t>
            </a:r>
            <a:r>
              <a:rPr lang="hu-HU" sz="3200" b="1" spc="5" dirty="0">
                <a:cs typeface="Calibri"/>
              </a:rPr>
              <a:t> </a:t>
            </a:r>
            <a:r>
              <a:rPr lang="hu-HU" sz="3200" b="1" spc="-10" dirty="0" smtClean="0">
                <a:cs typeface="Calibri"/>
              </a:rPr>
              <a:t>kölcsönös vallomás</a:t>
            </a:r>
            <a:r>
              <a:rPr lang="hu-HU" sz="3200" spc="-10" dirty="0" smtClean="0">
                <a:cs typeface="Calibri"/>
              </a:rPr>
              <a:t>.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Ez </a:t>
            </a:r>
            <a:r>
              <a:rPr lang="hu-HU" sz="3200" b="1" spc="-10" dirty="0" smtClean="0">
                <a:cs typeface="Calibri"/>
              </a:rPr>
              <a:t>domináns stratégián </a:t>
            </a:r>
            <a:r>
              <a:rPr lang="hu-HU" sz="3200" spc="-10" dirty="0" smtClean="0">
                <a:cs typeface="Calibri"/>
              </a:rPr>
              <a:t>alapul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Nem optimális megoldás!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Tipikusan jellemző az </a:t>
            </a:r>
            <a:r>
              <a:rPr lang="hu-HU" sz="3200" spc="-10" dirty="0" err="1" smtClean="0">
                <a:cs typeface="Calibri"/>
              </a:rPr>
              <a:t>oligopol</a:t>
            </a:r>
            <a:r>
              <a:rPr lang="hu-HU" sz="3200" spc="-10" dirty="0" smtClean="0">
                <a:cs typeface="Calibri"/>
              </a:rPr>
              <a:t> piacokra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hu-HU" sz="3200" spc="-10" dirty="0" smtClean="0">
                <a:cs typeface="Calibri"/>
              </a:rPr>
              <a:t>A kooperációnál előnyösebb az egyoldalú csalás</a:t>
            </a:r>
          </a:p>
          <a:p>
            <a:pPr marL="241300">
              <a:lnSpc>
                <a:spcPct val="100000"/>
              </a:lnSpc>
            </a:pPr>
            <a:endParaRPr lang="hu-HU" dirty="0">
              <a:cs typeface="Calibri"/>
            </a:endParaRPr>
          </a:p>
          <a:p>
            <a:endParaRPr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960694"/>
              </p:ext>
            </p:extLst>
          </p:nvPr>
        </p:nvGraphicFramePr>
        <p:xfrm>
          <a:off x="622300" y="4554601"/>
          <a:ext cx="7886700" cy="161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403987">
                <a:tc rowSpan="2" gridSpan="2"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„B”</a:t>
                      </a:r>
                      <a:r>
                        <a:rPr sz="20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40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</a:tr>
              <a:tr h="403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„A”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játékos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hu-HU" sz="2000" spc="-10" dirty="0" smtClean="0">
                          <a:latin typeface="Calibri"/>
                          <a:cs typeface="Calibri"/>
                        </a:rPr>
                        <a:t>Tagad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-1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</a:tr>
              <a:tr h="4039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C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Vall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6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hu-HU" sz="200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;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hu-HU" sz="2000" spc="0" dirty="0" smtClean="0">
                          <a:latin typeface="Calibri"/>
                          <a:cs typeface="Calibri"/>
                        </a:rPr>
                        <a:t>-5</a:t>
                      </a:r>
                      <a:r>
                        <a:rPr sz="2000" dirty="0" smtClean="0">
                          <a:latin typeface="Calibri"/>
                          <a:cs typeface="Calibri"/>
                        </a:rPr>
                        <a:t>)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55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467" y="535686"/>
            <a:ext cx="63322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Oligopolpiaci</a:t>
            </a:r>
            <a:r>
              <a:rPr spc="-40" dirty="0"/>
              <a:t> </a:t>
            </a:r>
            <a:r>
              <a:rPr spc="-5" dirty="0"/>
              <a:t>döntések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862454"/>
            <a:ext cx="8682990" cy="3854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5600" algn="l"/>
              </a:tabLst>
            </a:pPr>
            <a:r>
              <a:rPr lang="hu-HU" sz="2800" spc="-5" dirty="0" smtClean="0">
                <a:latin typeface="Verdana"/>
                <a:cs typeface="Verdana"/>
              </a:rPr>
              <a:t>Mi a </a:t>
            </a:r>
            <a:r>
              <a:rPr lang="hu-HU" sz="2800" spc="-10" dirty="0" smtClean="0">
                <a:latin typeface="Verdana"/>
                <a:cs typeface="Verdana"/>
              </a:rPr>
              <a:t>racionális </a:t>
            </a:r>
            <a:r>
              <a:rPr lang="hu-HU" sz="2800" spc="-5" dirty="0" smtClean="0">
                <a:latin typeface="Verdana"/>
                <a:cs typeface="Verdana"/>
              </a:rPr>
              <a:t>viselkedés olyan helyzetben,  amikor az egyes </a:t>
            </a:r>
            <a:r>
              <a:rPr lang="hu-HU" sz="2800" spc="-10" dirty="0" smtClean="0">
                <a:latin typeface="Verdana"/>
                <a:cs typeface="Verdana"/>
              </a:rPr>
              <a:t>résztvevők döntésének  </a:t>
            </a:r>
            <a:r>
              <a:rPr lang="hu-HU" sz="2800" spc="-5" dirty="0" smtClean="0">
                <a:latin typeface="Verdana"/>
                <a:cs typeface="Verdana"/>
              </a:rPr>
              <a:t>eredményét a </a:t>
            </a:r>
            <a:r>
              <a:rPr lang="hu-HU" sz="2800" spc="-10" dirty="0" smtClean="0">
                <a:latin typeface="Verdana"/>
                <a:cs typeface="Verdana"/>
              </a:rPr>
              <a:t>többiek döntése </a:t>
            </a:r>
            <a:r>
              <a:rPr lang="hu-HU" sz="2800" spc="-5" dirty="0" smtClean="0">
                <a:latin typeface="Verdana"/>
                <a:cs typeface="Verdana"/>
              </a:rPr>
              <a:t>is</a:t>
            </a:r>
            <a:r>
              <a:rPr lang="hu-HU" sz="2800" spc="110" dirty="0" smtClean="0">
                <a:latin typeface="Verdana"/>
                <a:cs typeface="Verdana"/>
              </a:rPr>
              <a:t> </a:t>
            </a:r>
            <a:r>
              <a:rPr lang="hu-HU" sz="2800" spc="-10" dirty="0" smtClean="0">
                <a:latin typeface="Verdana"/>
                <a:cs typeface="Verdana"/>
              </a:rPr>
              <a:t>befolyásolja?</a:t>
            </a:r>
            <a:endParaRPr lang="hu-HU" sz="2800" dirty="0" smtClean="0">
              <a:latin typeface="Verdana"/>
              <a:cs typeface="Verdana"/>
            </a:endParaRPr>
          </a:p>
          <a:p>
            <a:pPr marL="355600" marR="144780" indent="-342900">
              <a:lnSpc>
                <a:spcPct val="100000"/>
              </a:lnSpc>
              <a:spcBef>
                <a:spcPts val="670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5600" algn="l"/>
              </a:tabLst>
            </a:pPr>
            <a:r>
              <a:rPr lang="hu-HU" sz="2800" spc="-5" dirty="0" smtClean="0">
                <a:latin typeface="Verdana"/>
                <a:cs typeface="Verdana"/>
              </a:rPr>
              <a:t>Alapfeltevések a nem </a:t>
            </a:r>
            <a:r>
              <a:rPr lang="hu-HU" sz="2800" spc="-10" dirty="0" smtClean="0">
                <a:latin typeface="Verdana"/>
                <a:cs typeface="Verdana"/>
              </a:rPr>
              <a:t>kooperatív </a:t>
            </a:r>
            <a:r>
              <a:rPr lang="hu-HU" sz="2800" spc="-10" dirty="0" err="1" smtClean="0">
                <a:latin typeface="Verdana"/>
                <a:cs typeface="Verdana"/>
              </a:rPr>
              <a:t>oligopolpiaci</a:t>
            </a:r>
            <a:r>
              <a:rPr lang="hu-HU" sz="2800" spc="-10" dirty="0" smtClean="0">
                <a:latin typeface="Verdana"/>
                <a:cs typeface="Verdana"/>
              </a:rPr>
              <a:t>  játékoknál:</a:t>
            </a:r>
            <a:endParaRPr lang="hu-HU" sz="2800" dirty="0" smtClean="0">
              <a:latin typeface="Verdana"/>
              <a:cs typeface="Verdana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lr>
                <a:srgbClr val="9A0000"/>
              </a:buClr>
              <a:buSzPct val="68750"/>
              <a:buFont typeface="Wingdings"/>
              <a:buChar char=""/>
              <a:tabLst>
                <a:tab pos="756920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Racionális szereplők (profit</a:t>
            </a:r>
            <a:r>
              <a:rPr lang="hu-HU" sz="2400" dirty="0" smtClean="0">
                <a:latin typeface="Verdana"/>
                <a:cs typeface="Verdana"/>
              </a:rPr>
              <a:t>maximalizálás)</a:t>
            </a:r>
          </a:p>
          <a:p>
            <a:pPr marL="756285" marR="1430655" lvl="1" indent="-286385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68750"/>
              <a:buFont typeface="Wingdings"/>
              <a:buChar char=""/>
              <a:tabLst>
                <a:tab pos="756920" algn="l"/>
              </a:tabLst>
            </a:pPr>
            <a:r>
              <a:rPr lang="hu-HU" sz="2400" dirty="0" smtClean="0">
                <a:latin typeface="Verdana"/>
                <a:cs typeface="Verdana"/>
              </a:rPr>
              <a:t>Stratégiai </a:t>
            </a:r>
            <a:r>
              <a:rPr lang="hu-HU" sz="2400" spc="-5" dirty="0" smtClean="0">
                <a:latin typeface="Verdana"/>
                <a:cs typeface="Verdana"/>
              </a:rPr>
              <a:t>viselkedés (a rendelkezésre </a:t>
            </a:r>
            <a:r>
              <a:rPr lang="hu-HU" sz="2400" dirty="0" smtClean="0">
                <a:latin typeface="Verdana"/>
                <a:cs typeface="Verdana"/>
              </a:rPr>
              <a:t>álló  </a:t>
            </a:r>
            <a:r>
              <a:rPr lang="hu-HU" sz="2400" spc="-5" dirty="0" smtClean="0">
                <a:latin typeface="Verdana"/>
                <a:cs typeface="Verdana"/>
              </a:rPr>
              <a:t>információk </a:t>
            </a:r>
            <a:r>
              <a:rPr lang="hu-HU" sz="2400" dirty="0" smtClean="0">
                <a:latin typeface="Verdana"/>
                <a:cs typeface="Verdana"/>
              </a:rPr>
              <a:t>felhasználása, </a:t>
            </a:r>
            <a:r>
              <a:rPr lang="hu-HU" sz="2400" spc="-5" dirty="0" smtClean="0">
                <a:latin typeface="Verdana"/>
                <a:cs typeface="Verdana"/>
              </a:rPr>
              <a:t>várakozások  kialakítása)</a:t>
            </a:r>
            <a:endParaRPr lang="hu-HU"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61187" y="793750"/>
          <a:ext cx="8293682" cy="433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8488"/>
                <a:gridCol w="1872233"/>
                <a:gridCol w="2183388"/>
                <a:gridCol w="2719573"/>
              </a:tblGrid>
              <a:tr h="609600">
                <a:tc gridSpan="4">
                  <a:txBody>
                    <a:bodyPr/>
                    <a:lstStyle/>
                    <a:p>
                      <a:pPr marL="3482340">
                        <a:lnSpc>
                          <a:spcPts val="2280"/>
                        </a:lnSpc>
                        <a:spcBef>
                          <a:spcPts val="40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Döntés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sorrendje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  <a:p>
                      <a:pPr marL="147320">
                        <a:lnSpc>
                          <a:spcPts val="2095"/>
                        </a:lnSpc>
                      </a:pPr>
                      <a:r>
                        <a:rPr sz="3600" spc="-5" dirty="0">
                          <a:solidFill>
                            <a:srgbClr val="1F487C"/>
                          </a:solidFill>
                          <a:latin typeface="Verdana"/>
                          <a:cs typeface="Verdana"/>
                        </a:rPr>
                        <a:t>Oligopólium-</a:t>
                      </a:r>
                      <a:endParaRPr sz="3600" dirty="0">
                        <a:latin typeface="Verdana"/>
                        <a:cs typeface="Verdana"/>
                      </a:endParaRPr>
                    </a:p>
                  </a:txBody>
                  <a:tcPr marL="0" marR="0" marT="50800" marB="0">
                    <a:solidFill>
                      <a:srgbClr val="8063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57213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3600" dirty="0">
                          <a:solidFill>
                            <a:srgbClr val="1F487C"/>
                          </a:solidFill>
                          <a:latin typeface="Verdana"/>
                          <a:cs typeface="Verdana"/>
                        </a:rPr>
                        <a:t>mo</a:t>
                      </a:r>
                      <a:endParaRPr sz="3600">
                        <a:latin typeface="Verdana"/>
                        <a:cs typeface="Verdana"/>
                      </a:endParaRPr>
                    </a:p>
                  </a:txBody>
                  <a:tcPr marL="0" marR="0" marT="19304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3600" dirty="0">
                          <a:solidFill>
                            <a:srgbClr val="1F487C"/>
                          </a:solidFill>
                          <a:latin typeface="Verdana"/>
                          <a:cs typeface="Verdana"/>
                        </a:rPr>
                        <a:t>ellek</a:t>
                      </a:r>
                      <a:endParaRPr sz="3600">
                        <a:latin typeface="Verdana"/>
                        <a:cs typeface="Verdana"/>
                      </a:endParaRPr>
                    </a:p>
                  </a:txBody>
                  <a:tcPr marL="0" marR="0" marT="19304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333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spc="-10" dirty="0">
                          <a:latin typeface="Verdana"/>
                          <a:cs typeface="Verdana"/>
                        </a:rPr>
                        <a:t>Egyszerre  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(szi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mu</a:t>
                      </a:r>
                      <a:r>
                        <a:rPr sz="2400" spc="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tán)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solidFill>
                      <a:srgbClr val="8063A1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2725" marR="2393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spc="-5" dirty="0">
                          <a:latin typeface="Verdana"/>
                          <a:cs typeface="Verdana"/>
                        </a:rPr>
                        <a:t>Egymás 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után  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(s</a:t>
                      </a:r>
                      <a:r>
                        <a:rPr sz="2400" spc="-1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ek</a:t>
                      </a:r>
                      <a:r>
                        <a:rPr sz="2400" spc="-40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enciális)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solidFill>
                      <a:srgbClr val="8063A1">
                        <a:alpha val="39999"/>
                      </a:srgbClr>
                    </a:solidFill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10" dirty="0">
                          <a:latin typeface="Verdana"/>
                          <a:cs typeface="Verdana"/>
                        </a:rPr>
                        <a:t>Döntési</a:t>
                      </a:r>
                      <a:endParaRPr sz="2400">
                        <a:latin typeface="Verdana"/>
                        <a:cs typeface="Verdana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Verdana"/>
                          <a:cs typeface="Verdana"/>
                        </a:rPr>
                        <a:t>változó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u="heavy" spc="-5" dirty="0">
                          <a:latin typeface="Verdana"/>
                          <a:cs typeface="Verdana"/>
                        </a:rPr>
                        <a:t>Mennyiség</a:t>
                      </a:r>
                      <a:endParaRPr sz="24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Verdana"/>
                          <a:cs typeface="Verdana"/>
                        </a:rPr>
                        <a:t>(q)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92075" marR="205104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latin typeface="Verdana"/>
                          <a:cs typeface="Verdana"/>
                        </a:rPr>
                        <a:t>Cournot  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(me</a:t>
                      </a:r>
                      <a:r>
                        <a:rPr sz="2400" spc="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400" spc="-2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yis</a:t>
                      </a:r>
                      <a:r>
                        <a:rPr sz="2400" spc="-1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gi  </a:t>
                      </a:r>
                      <a:r>
                        <a:rPr sz="2400" spc="-10" dirty="0">
                          <a:latin typeface="Verdana"/>
                          <a:cs typeface="Verdana"/>
                        </a:rPr>
                        <a:t>verseny)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212725" marR="4686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400" b="1" spc="-5" dirty="0">
                          <a:latin typeface="Verdana"/>
                          <a:cs typeface="Verdana"/>
                        </a:rPr>
                        <a:t>Stacke</a:t>
                      </a:r>
                      <a:r>
                        <a:rPr sz="2400" b="1" spc="-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400" b="1" spc="-5" dirty="0">
                          <a:latin typeface="Verdana"/>
                          <a:cs typeface="Verdana"/>
                        </a:rPr>
                        <a:t>berg  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(mennyiségi  </a:t>
                      </a:r>
                      <a:r>
                        <a:rPr sz="2400" spc="-10" dirty="0">
                          <a:latin typeface="Verdana"/>
                          <a:cs typeface="Verdana"/>
                        </a:rPr>
                        <a:t>vezérlés)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4450" marB="0"/>
                </a:tc>
              </a:tr>
              <a:tr h="1181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u="heavy" dirty="0">
                          <a:latin typeface="Verdana"/>
                          <a:cs typeface="Verdana"/>
                        </a:rPr>
                        <a:t>Ár</a:t>
                      </a:r>
                      <a:r>
                        <a:rPr sz="24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400" spc="-5" dirty="0">
                          <a:latin typeface="Verdana"/>
                          <a:cs typeface="Verdana"/>
                        </a:rPr>
                        <a:t>(p)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solidFill>
                      <a:srgbClr val="8063A1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b="1" spc="-5" dirty="0">
                          <a:latin typeface="Verdana"/>
                          <a:cs typeface="Verdana"/>
                        </a:rPr>
                        <a:t>Bertrand</a:t>
                      </a:r>
                      <a:endParaRPr sz="24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400" spc="-10" dirty="0">
                          <a:latin typeface="Verdana"/>
                          <a:cs typeface="Verdana"/>
                        </a:rPr>
                        <a:t>(árverseny)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solidFill>
                      <a:srgbClr val="8063A1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400" spc="-10" dirty="0">
                          <a:latin typeface="Verdana"/>
                          <a:cs typeface="Verdana"/>
                        </a:rPr>
                        <a:t>Árvezérlés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solidFill>
                      <a:srgbClr val="8063A1">
                        <a:alpha val="3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743684" y="1593596"/>
            <a:ext cx="310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1F487C"/>
                </a:solidFill>
                <a:latin typeface="Verdana"/>
                <a:cs typeface="Verdana"/>
              </a:rPr>
              <a:t>d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498" y="368934"/>
            <a:ext cx="76828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Játékelméleti</a:t>
            </a:r>
            <a:r>
              <a:rPr spc="-70" dirty="0"/>
              <a:t> </a:t>
            </a:r>
            <a:r>
              <a:rPr dirty="0"/>
              <a:t>alapfogalmak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300733"/>
            <a:ext cx="8530590" cy="536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14375" indent="-342900">
              <a:lnSpc>
                <a:spcPct val="100000"/>
              </a:lnSpc>
              <a:spcBef>
                <a:spcPts val="100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b="1" spc="-5" dirty="0" smtClean="0">
                <a:latin typeface="Verdana"/>
                <a:cs typeface="Verdana"/>
              </a:rPr>
              <a:t>Játék </a:t>
            </a:r>
            <a:r>
              <a:rPr lang="hu-HU" sz="2400" b="1" spc="-10" dirty="0" smtClean="0">
                <a:latin typeface="Verdana"/>
                <a:cs typeface="Verdana"/>
              </a:rPr>
              <a:t>normál </a:t>
            </a:r>
            <a:r>
              <a:rPr lang="hu-HU" sz="2400" b="1" dirty="0" smtClean="0">
                <a:latin typeface="Verdana"/>
                <a:cs typeface="Verdana"/>
              </a:rPr>
              <a:t>formája</a:t>
            </a:r>
            <a:r>
              <a:rPr lang="hu-HU" sz="2400" dirty="0" smtClean="0">
                <a:latin typeface="Verdana"/>
                <a:cs typeface="Verdana"/>
              </a:rPr>
              <a:t>: </a:t>
            </a:r>
            <a:r>
              <a:rPr lang="hu-HU" sz="2400" spc="-5" dirty="0" smtClean="0">
                <a:latin typeface="Verdana"/>
                <a:cs typeface="Verdana"/>
              </a:rPr>
              <a:t>olyan </a:t>
            </a:r>
            <a:r>
              <a:rPr lang="hu-HU" sz="2400" dirty="0" smtClean="0">
                <a:latin typeface="Verdana"/>
                <a:cs typeface="Verdana"/>
              </a:rPr>
              <a:t>mátrix, amely az  egyes </a:t>
            </a:r>
            <a:r>
              <a:rPr lang="hu-HU" sz="2400" spc="-10" dirty="0" smtClean="0">
                <a:latin typeface="Verdana"/>
                <a:cs typeface="Verdana"/>
              </a:rPr>
              <a:t>játékosok </a:t>
            </a:r>
            <a:r>
              <a:rPr lang="hu-HU" sz="2400" spc="-5" dirty="0" smtClean="0">
                <a:latin typeface="Verdana"/>
                <a:cs typeface="Verdana"/>
              </a:rPr>
              <a:t>számára </a:t>
            </a:r>
            <a:r>
              <a:rPr lang="hu-HU" sz="2400" dirty="0" smtClean="0">
                <a:latin typeface="Verdana"/>
                <a:cs typeface="Verdana"/>
              </a:rPr>
              <a:t>elérhető </a:t>
            </a:r>
            <a:r>
              <a:rPr lang="hu-HU" sz="2400" spc="-5" dirty="0" smtClean="0">
                <a:latin typeface="Verdana"/>
                <a:cs typeface="Verdana"/>
              </a:rPr>
              <a:t>stratégiákat  tartalmazza </a:t>
            </a:r>
            <a:r>
              <a:rPr lang="hu-HU" sz="2400" dirty="0" smtClean="0">
                <a:latin typeface="Verdana"/>
                <a:cs typeface="Verdana"/>
              </a:rPr>
              <a:t>és megadja az egyes </a:t>
            </a:r>
            <a:r>
              <a:rPr lang="hu-HU" sz="2400" spc="-5" dirty="0" smtClean="0">
                <a:latin typeface="Verdana"/>
                <a:cs typeface="Verdana"/>
              </a:rPr>
              <a:t>stratégia-  kombinációkhoz tartozó</a:t>
            </a:r>
            <a:r>
              <a:rPr lang="hu-HU" sz="2400" spc="7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kifizetéseket.</a:t>
            </a:r>
            <a:endParaRPr lang="hu-HU" sz="2400" dirty="0" smtClean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b="1" dirty="0" smtClean="0">
                <a:latin typeface="Verdana"/>
                <a:cs typeface="Verdana"/>
              </a:rPr>
              <a:t>Teljes </a:t>
            </a:r>
            <a:r>
              <a:rPr lang="hu-HU" sz="2400" spc="-5" dirty="0" smtClean="0">
                <a:latin typeface="Verdana"/>
                <a:cs typeface="Verdana"/>
              </a:rPr>
              <a:t>(kifizetések ismertek),</a:t>
            </a:r>
            <a:r>
              <a:rPr lang="hu-HU" sz="2400" b="1" spc="-5" dirty="0" smtClean="0">
                <a:latin typeface="Verdana"/>
                <a:cs typeface="Verdana"/>
              </a:rPr>
              <a:t> de nem</a:t>
            </a:r>
            <a:r>
              <a:rPr lang="hu-HU" sz="2400" b="1" spc="75" dirty="0" smtClean="0">
                <a:latin typeface="Verdana"/>
                <a:cs typeface="Verdana"/>
              </a:rPr>
              <a:t> </a:t>
            </a:r>
            <a:r>
              <a:rPr lang="hu-HU" sz="2400" b="1" spc="-5" dirty="0" smtClean="0">
                <a:latin typeface="Verdana"/>
                <a:cs typeface="Verdana"/>
              </a:rPr>
              <a:t>tökéletes</a:t>
            </a:r>
            <a:endParaRPr lang="hu-HU" sz="2400" dirty="0" smtClean="0">
              <a:latin typeface="Verdana"/>
              <a:cs typeface="Verdana"/>
            </a:endParaRPr>
          </a:p>
          <a:p>
            <a:pPr marL="354965">
              <a:lnSpc>
                <a:spcPct val="100000"/>
              </a:lnSpc>
            </a:pPr>
            <a:r>
              <a:rPr lang="hu-HU" sz="2400" b="1" spc="-5" dirty="0" smtClean="0">
                <a:latin typeface="Verdana"/>
                <a:cs typeface="Verdana"/>
              </a:rPr>
              <a:t>információ </a:t>
            </a:r>
            <a:r>
              <a:rPr lang="hu-HU" sz="2400" spc="-5" dirty="0" smtClean="0">
                <a:latin typeface="Verdana"/>
                <a:cs typeface="Verdana"/>
              </a:rPr>
              <a:t>(saját lépésük előtt </a:t>
            </a:r>
            <a:r>
              <a:rPr lang="hu-HU" sz="2400" dirty="0" smtClean="0">
                <a:latin typeface="Verdana"/>
                <a:cs typeface="Verdana"/>
              </a:rPr>
              <a:t>nem </a:t>
            </a:r>
            <a:r>
              <a:rPr lang="hu-HU" sz="2400" spc="-5" dirty="0" smtClean="0">
                <a:latin typeface="Verdana"/>
                <a:cs typeface="Verdana"/>
              </a:rPr>
              <a:t>figyelhetik</a:t>
            </a:r>
            <a:r>
              <a:rPr lang="hu-HU" sz="2400" spc="80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meg</a:t>
            </a:r>
          </a:p>
          <a:p>
            <a:pPr marL="354965">
              <a:lnSpc>
                <a:spcPct val="100000"/>
              </a:lnSpc>
            </a:pPr>
            <a:r>
              <a:rPr lang="hu-HU" sz="2400" dirty="0" smtClean="0">
                <a:latin typeface="Verdana"/>
                <a:cs typeface="Verdana"/>
              </a:rPr>
              <a:t>a másik </a:t>
            </a:r>
            <a:r>
              <a:rPr lang="hu-HU" sz="2400" spc="-10" dirty="0" smtClean="0">
                <a:latin typeface="Verdana"/>
                <a:cs typeface="Verdana"/>
              </a:rPr>
              <a:t>játékos </a:t>
            </a:r>
            <a:r>
              <a:rPr lang="hu-HU" sz="2400" spc="-5" dirty="0" smtClean="0">
                <a:latin typeface="Verdana"/>
                <a:cs typeface="Verdana"/>
              </a:rPr>
              <a:t>lépését) </a:t>
            </a:r>
            <a:r>
              <a:rPr lang="hu-HU" sz="2400" dirty="0" smtClean="0">
                <a:latin typeface="Verdana"/>
                <a:cs typeface="Verdana"/>
              </a:rPr>
              <a:t>– </a:t>
            </a:r>
            <a:r>
              <a:rPr lang="hu-HU" sz="2400" b="1" spc="-5" dirty="0" smtClean="0">
                <a:latin typeface="Verdana"/>
                <a:cs typeface="Verdana"/>
              </a:rPr>
              <a:t>szimultán</a:t>
            </a:r>
            <a:r>
              <a:rPr lang="hu-HU" sz="2400" spc="5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játékoknál.</a:t>
            </a:r>
            <a:endParaRPr lang="hu-HU" sz="2400" dirty="0" smtClean="0">
              <a:latin typeface="Verdana"/>
              <a:cs typeface="Verdana"/>
            </a:endParaRPr>
          </a:p>
          <a:p>
            <a:pPr marL="355600" marR="46355" indent="-342900">
              <a:lnSpc>
                <a:spcPct val="100000"/>
              </a:lnSpc>
              <a:spcBef>
                <a:spcPts val="570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  <a:tab pos="7231380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(Szi</a:t>
            </a:r>
            <a:r>
              <a:rPr lang="hu-HU" sz="2400" spc="0" dirty="0" smtClean="0">
                <a:latin typeface="Verdana"/>
                <a:cs typeface="Verdana"/>
              </a:rPr>
              <a:t>g</a:t>
            </a:r>
            <a:r>
              <a:rPr lang="hu-HU" sz="2400" dirty="0" smtClean="0">
                <a:latin typeface="Verdana"/>
                <a:cs typeface="Verdana"/>
              </a:rPr>
              <a:t>o</a:t>
            </a:r>
            <a:r>
              <a:rPr lang="hu-HU" sz="2400" spc="-10" dirty="0" smtClean="0">
                <a:latin typeface="Verdana"/>
                <a:cs typeface="Verdana"/>
              </a:rPr>
              <a:t>r</a:t>
            </a:r>
            <a:r>
              <a:rPr lang="hu-HU" sz="2400" dirty="0" smtClean="0">
                <a:latin typeface="Verdana"/>
                <a:cs typeface="Verdana"/>
              </a:rPr>
              <a:t>úa</a:t>
            </a:r>
            <a:r>
              <a:rPr lang="hu-HU" sz="2400" spc="0" dirty="0" smtClean="0">
                <a:latin typeface="Verdana"/>
                <a:cs typeface="Verdana"/>
              </a:rPr>
              <a:t>n</a:t>
            </a:r>
            <a:r>
              <a:rPr lang="hu-HU" sz="2400" dirty="0" smtClean="0">
                <a:latin typeface="Verdana"/>
                <a:cs typeface="Verdana"/>
              </a:rPr>
              <a:t>)</a:t>
            </a:r>
            <a:r>
              <a:rPr lang="hu-HU" sz="2400" spc="10" dirty="0" smtClean="0">
                <a:latin typeface="Verdana"/>
                <a:cs typeface="Verdana"/>
              </a:rPr>
              <a:t> </a:t>
            </a:r>
            <a:r>
              <a:rPr lang="hu-HU" sz="2400" b="1" spc="-5" dirty="0" smtClean="0">
                <a:latin typeface="Verdana"/>
                <a:cs typeface="Verdana"/>
              </a:rPr>
              <a:t>dominán</a:t>
            </a:r>
            <a:r>
              <a:rPr lang="hu-HU" sz="2400" b="1" dirty="0" smtClean="0">
                <a:latin typeface="Verdana"/>
                <a:cs typeface="Verdana"/>
              </a:rPr>
              <a:t>s</a:t>
            </a:r>
            <a:r>
              <a:rPr lang="hu-HU" sz="2400" b="1" spc="5" dirty="0" smtClean="0">
                <a:latin typeface="Verdana"/>
                <a:cs typeface="Verdana"/>
              </a:rPr>
              <a:t> </a:t>
            </a:r>
            <a:r>
              <a:rPr lang="hu-HU" sz="2400" b="1" spc="-5" dirty="0" smtClean="0">
                <a:latin typeface="Verdana"/>
                <a:cs typeface="Verdana"/>
              </a:rPr>
              <a:t>stratégi</a:t>
            </a:r>
            <a:r>
              <a:rPr lang="hu-HU" sz="2400" b="1" spc="15" dirty="0" smtClean="0">
                <a:latin typeface="Verdana"/>
                <a:cs typeface="Verdana"/>
              </a:rPr>
              <a:t>a</a:t>
            </a:r>
            <a:r>
              <a:rPr lang="hu-HU" sz="2400" dirty="0" smtClean="0">
                <a:latin typeface="Verdana"/>
                <a:cs typeface="Verdana"/>
              </a:rPr>
              <a:t>:</a:t>
            </a:r>
            <a:r>
              <a:rPr lang="hu-HU" sz="2400" spc="-15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amelyik	</a:t>
            </a:r>
            <a:r>
              <a:rPr lang="hu-HU" sz="2400" spc="-5" dirty="0" smtClean="0">
                <a:latin typeface="Verdana"/>
                <a:cs typeface="Verdana"/>
              </a:rPr>
              <a:t>bá</a:t>
            </a:r>
            <a:r>
              <a:rPr lang="hu-HU" sz="2400" spc="-10" dirty="0" smtClean="0">
                <a:latin typeface="Verdana"/>
                <a:cs typeface="Verdana"/>
              </a:rPr>
              <a:t>r</a:t>
            </a:r>
            <a:r>
              <a:rPr lang="hu-HU" sz="2400" dirty="0" smtClean="0">
                <a:latin typeface="Verdana"/>
                <a:cs typeface="Verdana"/>
              </a:rPr>
              <a:t>mely  más </a:t>
            </a:r>
            <a:r>
              <a:rPr lang="hu-HU" sz="2400" spc="-5" dirty="0" smtClean="0">
                <a:latin typeface="Verdana"/>
                <a:cs typeface="Verdana"/>
              </a:rPr>
              <a:t>stratégiánál nagyobb kifizetést </a:t>
            </a:r>
            <a:r>
              <a:rPr lang="hu-HU" sz="2400" dirty="0" smtClean="0">
                <a:latin typeface="Verdana"/>
                <a:cs typeface="Verdana"/>
              </a:rPr>
              <a:t>ad, függetlenül  attól, hogy mit </a:t>
            </a:r>
            <a:r>
              <a:rPr lang="hu-HU" sz="2400" spc="-5" dirty="0" smtClean="0">
                <a:latin typeface="Verdana"/>
                <a:cs typeface="Verdana"/>
              </a:rPr>
              <a:t>lép </a:t>
            </a:r>
            <a:r>
              <a:rPr lang="hu-HU" sz="2400" dirty="0" smtClean="0">
                <a:latin typeface="Verdana"/>
                <a:cs typeface="Verdana"/>
              </a:rPr>
              <a:t>a többi</a:t>
            </a:r>
            <a:r>
              <a:rPr lang="hu-HU" sz="2400" spc="-15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játékos.</a:t>
            </a:r>
            <a:endParaRPr lang="hu-HU" sz="2400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0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z="2400" spc="-5" dirty="0" smtClean="0">
                <a:latin typeface="Verdana"/>
                <a:cs typeface="Verdana"/>
              </a:rPr>
              <a:t>(Szigorúan) </a:t>
            </a:r>
            <a:r>
              <a:rPr lang="hu-HU" sz="2400" b="1" spc="-5" dirty="0" smtClean="0">
                <a:latin typeface="Verdana"/>
                <a:cs typeface="Verdana"/>
              </a:rPr>
              <a:t>dominált stratégia </a:t>
            </a:r>
            <a:r>
              <a:rPr lang="hu-HU" sz="2400" spc="-5" dirty="0" smtClean="0">
                <a:latin typeface="Verdana"/>
                <a:cs typeface="Verdana"/>
              </a:rPr>
              <a:t>(s’): </a:t>
            </a:r>
            <a:r>
              <a:rPr lang="hu-HU" sz="2400" dirty="0" smtClean="0">
                <a:latin typeface="Verdana"/>
                <a:cs typeface="Verdana"/>
              </a:rPr>
              <a:t>ha van a  </a:t>
            </a:r>
            <a:r>
              <a:rPr lang="hu-HU" sz="2400" spc="-5" dirty="0" smtClean="0">
                <a:latin typeface="Verdana"/>
                <a:cs typeface="Verdana"/>
              </a:rPr>
              <a:t>játékosnak </a:t>
            </a:r>
            <a:r>
              <a:rPr lang="hu-HU" sz="2400" dirty="0" smtClean="0">
                <a:latin typeface="Verdana"/>
                <a:cs typeface="Verdana"/>
              </a:rPr>
              <a:t>egy másik stratégiája </a:t>
            </a:r>
            <a:r>
              <a:rPr lang="hu-HU" sz="2400" spc="-5" dirty="0" smtClean="0">
                <a:latin typeface="Verdana"/>
                <a:cs typeface="Verdana"/>
              </a:rPr>
              <a:t>(s”), </a:t>
            </a:r>
            <a:r>
              <a:rPr lang="hu-HU" sz="2400" dirty="0" smtClean="0">
                <a:latin typeface="Verdana"/>
                <a:cs typeface="Verdana"/>
              </a:rPr>
              <a:t>amely </a:t>
            </a:r>
            <a:r>
              <a:rPr lang="hu-HU" sz="2400" spc="-5" dirty="0" smtClean="0">
                <a:latin typeface="Verdana"/>
                <a:cs typeface="Verdana"/>
              </a:rPr>
              <a:t>mindig  nagyobb kifizetést </a:t>
            </a:r>
            <a:r>
              <a:rPr lang="hu-HU" sz="2400" dirty="0" smtClean="0">
                <a:latin typeface="Verdana"/>
                <a:cs typeface="Verdana"/>
              </a:rPr>
              <a:t>ad, függetlenül attól, hogy a többi  fél mit</a:t>
            </a:r>
            <a:r>
              <a:rPr lang="hu-HU" sz="2400" spc="-80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lép. 		El kell vetni!</a:t>
            </a:r>
            <a:endParaRPr lang="hu-HU" sz="2400" dirty="0">
              <a:latin typeface="Verdana"/>
              <a:cs typeface="Verdana"/>
            </a:endParaRPr>
          </a:p>
        </p:txBody>
      </p:sp>
      <p:sp>
        <p:nvSpPr>
          <p:cNvPr id="4" name="Jobbra nyíl 3"/>
          <p:cNvSpPr/>
          <p:nvPr/>
        </p:nvSpPr>
        <p:spPr>
          <a:xfrm flipV="1">
            <a:off x="2438400" y="6400799"/>
            <a:ext cx="838200" cy="266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2032</Words>
  <Application>Microsoft Office PowerPoint</Application>
  <PresentationFormat>Diavetítés a képernyőre (4:3 oldalarány)</PresentationFormat>
  <Paragraphs>487</Paragraphs>
  <Slides>35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</vt:lpstr>
      <vt:lpstr>Symbol</vt:lpstr>
      <vt:lpstr>Tahoma</vt:lpstr>
      <vt:lpstr>Times New Roman</vt:lpstr>
      <vt:lpstr>Verdana</vt:lpstr>
      <vt:lpstr>Wingdings</vt:lpstr>
      <vt:lpstr>Office Theme</vt:lpstr>
      <vt:lpstr>Játékelméleti megközelítés   Oligopol piacok</vt:lpstr>
      <vt:lpstr>PowerPoint bemutató</vt:lpstr>
      <vt:lpstr>Játék: olyan döntési helyzet, amelyben a szereplők kölcsönös függnek egymástól  </vt:lpstr>
      <vt:lpstr>Játékelmélet - oligopóliumok</vt:lpstr>
      <vt:lpstr>A fogolydilemma játék</vt:lpstr>
      <vt:lpstr>A fogolydilemma játék</vt:lpstr>
      <vt:lpstr>Oligopolpiaci döntések</vt:lpstr>
      <vt:lpstr>PowerPoint bemutató</vt:lpstr>
      <vt:lpstr>Játékelméleti alapfogalmak</vt:lpstr>
      <vt:lpstr>Nash-egyensúly</vt:lpstr>
      <vt:lpstr>Példa a domináns stratégiákon alapuló egyensúlyra</vt:lpstr>
      <vt:lpstr>Nemek harca játék</vt:lpstr>
      <vt:lpstr>Nemek harca játék szekvenciálisan</vt:lpstr>
      <vt:lpstr>Példa szekvenciális játékra: piacra történő belépés</vt:lpstr>
      <vt:lpstr>Cournot-modell (mennyiségi verseny)</vt:lpstr>
      <vt:lpstr>Melyik stratégiakombináció  a játék Nash-egyensúlya? /p=140-Q, c=20/</vt:lpstr>
      <vt:lpstr>Melyik stratégiakombináció a Nash-egyensúly?</vt:lpstr>
      <vt:lpstr>Stackelberg-oligopólium: modellfeltételek</vt:lpstr>
      <vt:lpstr>Stackelberg: szekvenciális változat</vt:lpstr>
      <vt:lpstr>Stackelberg: szekvenciális változat</vt:lpstr>
      <vt:lpstr>Stackelberg-modell: A vezető vállalat döntése</vt:lpstr>
      <vt:lpstr>A Stackelberg-duopólium alapmodellje I.</vt:lpstr>
      <vt:lpstr>A Stackelberg-duopólium alapmodellje II.</vt:lpstr>
      <vt:lpstr>Az első lépés előnye: mennyiségi verseny esetén</vt:lpstr>
      <vt:lpstr>Bertrand-verseny, modellfeltételek</vt:lpstr>
      <vt:lpstr>A Bertrand-modell logikája</vt:lpstr>
      <vt:lpstr>PowerPoint bemutató</vt:lpstr>
      <vt:lpstr>Ismétlődő játék</vt:lpstr>
      <vt:lpstr>Fogolydilemma - újra</vt:lpstr>
      <vt:lpstr>PowerPoint bemutató</vt:lpstr>
      <vt:lpstr>PowerPoint bemutató</vt:lpstr>
      <vt:lpstr>Tanulságok</vt:lpstr>
      <vt:lpstr>PowerPoint bemutató</vt:lpstr>
      <vt:lpstr>Csalás megakadályozása</vt:lpstr>
      <vt:lpstr>A szarvas vadász típusú játék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Nemkooperatív oligopóliumok</dc:title>
  <dc:creator>Petro Katalin</dc:creator>
  <cp:lastModifiedBy>Apa</cp:lastModifiedBy>
  <cp:revision>32</cp:revision>
  <dcterms:created xsi:type="dcterms:W3CDTF">2017-05-08T14:03:32Z</dcterms:created>
  <dcterms:modified xsi:type="dcterms:W3CDTF">2019-05-06T14:40:56Z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2017-05-08T00:00:00Z</vt:filetime>
  </property>
</Properties>
</file>